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4"/>
  </p:sldMasterIdLst>
  <p:notesMasterIdLst>
    <p:notesMasterId r:id="rId41"/>
  </p:notesMasterIdLst>
  <p:sldIdLst>
    <p:sldId id="256" r:id="rId5"/>
    <p:sldId id="301" r:id="rId6"/>
    <p:sldId id="257" r:id="rId7"/>
    <p:sldId id="258" r:id="rId8"/>
    <p:sldId id="259" r:id="rId9"/>
    <p:sldId id="295" r:id="rId10"/>
    <p:sldId id="260" r:id="rId11"/>
    <p:sldId id="261" r:id="rId12"/>
    <p:sldId id="262" r:id="rId13"/>
    <p:sldId id="292" r:id="rId14"/>
    <p:sldId id="293" r:id="rId15"/>
    <p:sldId id="291" r:id="rId16"/>
    <p:sldId id="294" r:id="rId17"/>
    <p:sldId id="264" r:id="rId18"/>
    <p:sldId id="282" r:id="rId19"/>
    <p:sldId id="306" r:id="rId20"/>
    <p:sldId id="283" r:id="rId21"/>
    <p:sldId id="263" r:id="rId22"/>
    <p:sldId id="287" r:id="rId23"/>
    <p:sldId id="290" r:id="rId24"/>
    <p:sldId id="296" r:id="rId25"/>
    <p:sldId id="276" r:id="rId26"/>
    <p:sldId id="304" r:id="rId27"/>
    <p:sldId id="297" r:id="rId28"/>
    <p:sldId id="265" r:id="rId29"/>
    <p:sldId id="272" r:id="rId30"/>
    <p:sldId id="267" r:id="rId31"/>
    <p:sldId id="268" r:id="rId32"/>
    <p:sldId id="305" r:id="rId33"/>
    <p:sldId id="300" r:id="rId34"/>
    <p:sldId id="303" r:id="rId35"/>
    <p:sldId id="270" r:id="rId36"/>
    <p:sldId id="271" r:id="rId37"/>
    <p:sldId id="307" r:id="rId38"/>
    <p:sldId id="273" r:id="rId39"/>
    <p:sldId id="302"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2789A-6A56-4745-AD5F-D3E489B0052E}" v="17" dt="2023-11-17T19:41:36.254"/>
    <p1510:client id="{C01EB00E-2930-4FB7-A3B9-53C4A455741C}" v="55" dt="2023-11-17T19:25:42.161"/>
    <p1510:client id="{CE97232A-32CE-4C54-9D5B-0DE5A208BEAD}" v="73" dt="2023-11-17T19:53:20.898"/>
    <p1510:client id="{D4064998-B850-419D-B666-37CF7C6F1CCF}" v="2" dt="2023-11-17T19:30:55.071"/>
    <p1510:client id="{E07F0636-F9A3-42D7-B265-DA4ADF45D489}" v="2" dt="2023-11-18T19:01:00.852"/>
  </p1510:revLst>
</p1510:revInfo>
</file>

<file path=ppt/tableStyles.xml><?xml version="1.0" encoding="utf-8"?>
<a:tblStyleLst xmlns:a="http://schemas.openxmlformats.org/drawingml/2006/main" def="{CD8BE74F-1A8A-423E-A68F-7F0B35447934}">
  <a:tblStyle styleId="{CD8BE74F-1A8A-423E-A68F-7F0B3544793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103" d="100"/>
          <a:sy n="103" d="100"/>
        </p:scale>
        <p:origin x="65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hiri Kanipakam" userId="32936184-5828-469b-b48c-ee9e6ba2d0fc" providerId="ADAL" clId="{E07F0636-F9A3-42D7-B265-DA4ADF45D489}"/>
    <pc:docChg chg="addSld modSld">
      <pc:chgData name="Lahiri Kanipakam" userId="32936184-5828-469b-b48c-ee9e6ba2d0fc" providerId="ADAL" clId="{E07F0636-F9A3-42D7-B265-DA4ADF45D489}" dt="2023-11-18T19:05:26.706" v="250" actId="20577"/>
      <pc:docMkLst>
        <pc:docMk/>
      </pc:docMkLst>
      <pc:sldChg chg="delSp modSp add mod">
        <pc:chgData name="Lahiri Kanipakam" userId="32936184-5828-469b-b48c-ee9e6ba2d0fc" providerId="ADAL" clId="{E07F0636-F9A3-42D7-B265-DA4ADF45D489}" dt="2023-11-18T19:05:26.706" v="250" actId="20577"/>
        <pc:sldMkLst>
          <pc:docMk/>
          <pc:sldMk cId="3522411817" sldId="307"/>
        </pc:sldMkLst>
        <pc:spChg chg="mod">
          <ac:chgData name="Lahiri Kanipakam" userId="32936184-5828-469b-b48c-ee9e6ba2d0fc" providerId="ADAL" clId="{E07F0636-F9A3-42D7-B265-DA4ADF45D489}" dt="2023-11-18T19:00:53.830" v="17" actId="20577"/>
          <ac:spMkLst>
            <pc:docMk/>
            <pc:sldMk cId="3522411817" sldId="307"/>
            <ac:spMk id="239" creationId="{00000000-0000-0000-0000-000000000000}"/>
          </ac:spMkLst>
        </pc:spChg>
        <pc:spChg chg="mod">
          <ac:chgData name="Lahiri Kanipakam" userId="32936184-5828-469b-b48c-ee9e6ba2d0fc" providerId="ADAL" clId="{E07F0636-F9A3-42D7-B265-DA4ADF45D489}" dt="2023-11-18T19:05:26.706" v="250" actId="20577"/>
          <ac:spMkLst>
            <pc:docMk/>
            <pc:sldMk cId="3522411817" sldId="307"/>
            <ac:spMk id="241" creationId="{00000000-0000-0000-0000-000000000000}"/>
          </ac:spMkLst>
        </pc:spChg>
        <pc:picChg chg="del">
          <ac:chgData name="Lahiri Kanipakam" userId="32936184-5828-469b-b48c-ee9e6ba2d0fc" providerId="ADAL" clId="{E07F0636-F9A3-42D7-B265-DA4ADF45D489}" dt="2023-11-18T19:01:00.852" v="18" actId="478"/>
          <ac:picMkLst>
            <pc:docMk/>
            <pc:sldMk cId="3522411817" sldId="307"/>
            <ac:picMk id="1026" creationId="{CCE874F1-A540-1382-5765-FE7FBAE8AC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9ad4eed11d_6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29ad4eed11d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ad4eed11d_6_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29ad4eed11d_6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15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ad4eed11d_6_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9ad4eed11d_6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ad4eed11d_6_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29ad4eed11d_6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9ad4eed11d_12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4" name="Google Shape;244;g29ad4eed11d_1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ad4eed11d_6_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29ad4eed11d_6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9ad4eed11d_6_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9ad4eed11d_6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9ad4eed11d_6_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9ad4eed11d_6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99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ad4eed11d_12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9ad4eed11d_1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9ad4eed11d_12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9ad4eed11d_1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9ad4eed11d_12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9ad4eed11d_1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48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ad4eed11d_6_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9ad4eed11d_6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9ad4eed11d_6_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9ad4eed11d_6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ad4eed11d_6_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9ad4eed11d_6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ad4eed11d_6_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29ad4eed11d_6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ad4eed11d_6_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9ad4eed11d_6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ad4eed11d_6_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29ad4eed11d_6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ad4eed11d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ad4eed11d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ad4eed11d_6_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9ad4eed11d_6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ad4eed11d_6_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29ad4eed11d_6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143000" y="2701528"/>
            <a:ext cx="6858000" cy="1241822"/>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7" name="Google Shape;57;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8" name="Google Shape;68;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9" name="Google Shape;69;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23888" y="1282305"/>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8"/>
          <p:cNvSpPr txBox="1">
            <a:spLocks noGrp="1"/>
          </p:cNvSpPr>
          <p:nvPr>
            <p:ph type="body" idx="1"/>
          </p:nvPr>
        </p:nvSpPr>
        <p:spPr>
          <a:xfrm>
            <a:off x="623888" y="3442098"/>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1" name="Google Shape;91;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21"/>
          <p:cNvSpPr txBox="1">
            <a:spLocks noGrp="1"/>
          </p:cNvSpPr>
          <p:nvPr>
            <p:ph type="body" idx="1"/>
          </p:nvPr>
        </p:nvSpPr>
        <p:spPr>
          <a:xfrm>
            <a:off x="3887391" y="740570"/>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0" name="Google Shape;100;p21"/>
          <p:cNvSpPr txBox="1">
            <a:spLocks noGrp="1"/>
          </p:cNvSpPr>
          <p:nvPr>
            <p:ph type="body" idx="2"/>
          </p:nvPr>
        </p:nvSpPr>
        <p:spPr>
          <a:xfrm>
            <a:off x="629841" y="1543051"/>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1" name="Google Shape;101;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2" name="Google Shape;102;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2"/>
          <p:cNvSpPr>
            <a:spLocks noGrp="1"/>
          </p:cNvSpPr>
          <p:nvPr>
            <p:ph type="pic" idx="2"/>
          </p:nvPr>
        </p:nvSpPr>
        <p:spPr>
          <a:xfrm>
            <a:off x="3887391" y="740570"/>
            <a:ext cx="4629150" cy="3655219"/>
          </a:xfrm>
          <a:prstGeom prst="rect">
            <a:avLst/>
          </a:prstGeom>
          <a:noFill/>
          <a:ln>
            <a:noFill/>
          </a:ln>
        </p:spPr>
      </p:sp>
      <p:sp>
        <p:nvSpPr>
          <p:cNvPr id="107" name="Google Shape;107;p22"/>
          <p:cNvSpPr txBox="1">
            <a:spLocks noGrp="1"/>
          </p:cNvSpPr>
          <p:nvPr>
            <p:ph type="body" idx="1"/>
          </p:nvPr>
        </p:nvSpPr>
        <p:spPr>
          <a:xfrm>
            <a:off x="629841" y="1543051"/>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8" name="Google Shape;108;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rot="5400000">
            <a:off x="5350074" y="1467447"/>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1349574" y="-447078"/>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1" name="Google Shape;121;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2" name="Google Shape;122;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53" name="Google Shape;53;p13"/>
          <p:cNvPicPr preferRelativeResize="0"/>
          <p:nvPr/>
        </p:nvPicPr>
        <p:blipFill rotWithShape="1">
          <a:blip r:embed="rId11">
            <a:alphaModFix/>
          </a:blip>
          <a:srcRect/>
          <a:stretch/>
        </p:blipFill>
        <p:spPr>
          <a:xfrm>
            <a:off x="0" y="4457700"/>
            <a:ext cx="9144000" cy="685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6" r:id="rId6"/>
    <p:sldLayoutId id="2147483667" r:id="rId7"/>
    <p:sldLayoutId id="2147483668"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SgC6AZss478?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hx_bgoTF7bs" TargetMode="External"/><Relationship Id="rId2" Type="http://schemas.openxmlformats.org/officeDocument/2006/relationships/hyperlink" Target="https://arxiv.org/pdf/1707.02286.pdf" TargetMode="Externa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tinyurl.com/z3acx6zc"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tinyurl.com/3be72bh8"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inyurl.com/y8fj264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inyurl.com/ydfsby2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ieeexplore.ieee.org/document/9981335" TargetMode="External"/><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hyperlink" Target="https://tinyurl.com/5ue3kwb9" TargetMode="External"/><Relationship Id="rId5" Type="http://schemas.openxmlformats.org/officeDocument/2006/relationships/hyperlink" Target="https://ieeexplore.ieee.org/document/9311650" TargetMode="External"/><Relationship Id="rId10" Type="http://schemas.openxmlformats.org/officeDocument/2006/relationships/hyperlink" Target="https://tinyurl.com/ypatea3c" TargetMode="External"/><Relationship Id="rId4" Type="http://schemas.openxmlformats.org/officeDocument/2006/relationships/hyperlink" Target="https://www.sciencedirect.com/science/article/pii/S0968090X20305775#s0060" TargetMode="External"/><Relationship Id="rId9" Type="http://schemas.openxmlformats.org/officeDocument/2006/relationships/hyperlink" Target="https://tinyurl.com/ytm37f6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inyurl.com/bdhwb8jz" TargetMode="External"/><Relationship Id="rId5" Type="http://schemas.openxmlformats.org/officeDocument/2006/relationships/image" Target="../media/image22.gif"/><Relationship Id="rId4" Type="http://schemas.openxmlformats.org/officeDocument/2006/relationships/hyperlink" Target="https://tinyurl.com/yck59yd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bdsvfxc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inyurl.com/2s83kty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inyurl.com/4uh9cy8z"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inyurl.com/mum5jnc7"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keras.io/examples/rl/ddpg_pendul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incompleteideas.net/book/the-book-2nd.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medium.com/intro-to-artificial-intelligence/reinforce-a-policy-gradient-based-reinforcement-learning-algorithm-84bde440c816#:~:text=Policy%20Gradient%20algorithm,free%20reinforcement%20learning(RL" TargetMode="External"/><Relationship Id="rId5" Type="http://schemas.openxmlformats.org/officeDocument/2006/relationships/hyperlink" Target="https://www.youtube.com/watch?v=4jh32CvwKYw" TargetMode="External"/><Relationship Id="rId4" Type="http://schemas.openxmlformats.org/officeDocument/2006/relationships/hyperlink" Target="https://medium.com/geekculture/actor-critic-implementing-actor-critic-methods-82efb998c273"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tinyurl.com/2m6tc39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tinyurl.com/mr3ryfy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inyurl.com/282fpnr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ctrTitle"/>
          </p:nvPr>
        </p:nvSpPr>
        <p:spPr>
          <a:xfrm>
            <a:off x="1360449" y="173307"/>
            <a:ext cx="6477000" cy="1038459"/>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000000"/>
              </a:buClr>
              <a:buSzPts val="3300"/>
              <a:buFont typeface="Calibri"/>
              <a:buNone/>
            </a:pPr>
            <a:r>
              <a:rPr lang="en" sz="3300" b="0" i="0" u="none" strike="noStrike" dirty="0">
                <a:solidFill>
                  <a:srgbClr val="000000"/>
                </a:solidFill>
                <a:latin typeface="Times New Roman" panose="02020603050405020304" pitchFamily="18" charset="0"/>
                <a:cs typeface="Times New Roman" panose="02020603050405020304" pitchFamily="18" charset="0"/>
                <a:sym typeface="Calibri"/>
              </a:rPr>
              <a:t>Reinforcement Learning: </a:t>
            </a:r>
            <a:br>
              <a:rPr lang="en" sz="3300" b="0" i="0" u="none" strike="noStrike" dirty="0">
                <a:solidFill>
                  <a:srgbClr val="000000"/>
                </a:solidFill>
                <a:latin typeface="Times New Roman" panose="02020603050405020304" pitchFamily="18" charset="0"/>
                <a:cs typeface="Times New Roman" panose="02020603050405020304" pitchFamily="18" charset="0"/>
                <a:sym typeface="Calibri"/>
              </a:rPr>
            </a:br>
            <a:r>
              <a:rPr lang="en" sz="3300" b="0" i="0" u="none" strike="noStrike" dirty="0">
                <a:solidFill>
                  <a:srgbClr val="000000"/>
                </a:solidFill>
                <a:latin typeface="Times New Roman" panose="02020603050405020304" pitchFamily="18" charset="0"/>
                <a:cs typeface="Times New Roman" panose="02020603050405020304" pitchFamily="18" charset="0"/>
                <a:sym typeface="Calibri"/>
              </a:rPr>
              <a:t>Policy Gradient methods</a:t>
            </a:r>
            <a:endParaRPr sz="1100" dirty="0">
              <a:latin typeface="Times New Roman" panose="02020603050405020304" pitchFamily="18" charset="0"/>
              <a:cs typeface="Times New Roman" panose="02020603050405020304" pitchFamily="18" charset="0"/>
            </a:endParaRPr>
          </a:p>
        </p:txBody>
      </p:sp>
      <p:sp>
        <p:nvSpPr>
          <p:cNvPr id="128" name="Google Shape;128;p25"/>
          <p:cNvSpPr txBox="1">
            <a:spLocks noGrp="1"/>
          </p:cNvSpPr>
          <p:nvPr>
            <p:ph type="subTitle" idx="1"/>
          </p:nvPr>
        </p:nvSpPr>
        <p:spPr>
          <a:xfrm>
            <a:off x="890239" y="1563222"/>
            <a:ext cx="6858000" cy="1790699"/>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1800"/>
              <a:buNone/>
            </a:pPr>
            <a:r>
              <a:rPr lang="en" sz="1400" dirty="0">
                <a:latin typeface="Times New Roman" panose="02020603050405020304" pitchFamily="18" charset="0"/>
                <a:cs typeface="Times New Roman" panose="02020603050405020304" pitchFamily="18" charset="0"/>
              </a:rPr>
              <a:t>Instructor: Prof. Yasser Alginahi</a:t>
            </a:r>
          </a:p>
          <a:p>
            <a:pPr marL="0" lvl="0" indent="0" algn="ctr" rtl="0">
              <a:lnSpc>
                <a:spcPct val="90000"/>
              </a:lnSpc>
              <a:spcBef>
                <a:spcPts val="0"/>
              </a:spcBef>
              <a:spcAft>
                <a:spcPts val="0"/>
              </a:spcAft>
              <a:buClr>
                <a:schemeClr val="dk1"/>
              </a:buClr>
              <a:buSzPts val="1800"/>
              <a:buNone/>
            </a:pPr>
            <a:endParaRPr lang="en" sz="1400" dirty="0">
              <a:latin typeface="Times New Roman" panose="02020603050405020304" pitchFamily="18" charset="0"/>
              <a:cs typeface="Times New Roman" panose="02020603050405020304" pitchFamily="18" charset="0"/>
            </a:endParaRPr>
          </a:p>
          <a:p>
            <a:pPr marL="0" indent="0">
              <a:lnSpc>
                <a:spcPct val="150000"/>
              </a:lnSpc>
              <a:spcBef>
                <a:spcPts val="0"/>
              </a:spcBef>
            </a:pPr>
            <a:r>
              <a:rPr lang="en" sz="1400" dirty="0">
                <a:latin typeface="Times New Roman"/>
                <a:cs typeface="Times New Roman"/>
              </a:rPr>
              <a:t>Presented By:</a:t>
            </a:r>
            <a:endParaRPr lang="en" sz="1400" dirty="0">
              <a:latin typeface="Times New Roman" panose="02020603050405020304" pitchFamily="18" charset="0"/>
              <a:cs typeface="Times New Roman" panose="02020603050405020304" pitchFamily="18" charset="0"/>
            </a:endParaRPr>
          </a:p>
          <a:p>
            <a:pPr marL="0" indent="0">
              <a:lnSpc>
                <a:spcPct val="150000"/>
              </a:lnSpc>
              <a:spcBef>
                <a:spcPts val="0"/>
              </a:spcBef>
            </a:pPr>
            <a:r>
              <a:rPr lang="en" sz="1400" dirty="0">
                <a:latin typeface="Times New Roman"/>
                <a:cs typeface="Times New Roman"/>
              </a:rPr>
              <a:t>Asif Shaik</a:t>
            </a:r>
            <a:br>
              <a:rPr lang="en" sz="1400" dirty="0">
                <a:latin typeface="Times New Roman" panose="02020603050405020304" pitchFamily="18" charset="0"/>
                <a:cs typeface="Times New Roman" panose="02020603050405020304" pitchFamily="18" charset="0"/>
              </a:rPr>
            </a:br>
            <a:r>
              <a:rPr lang="en" sz="1400" dirty="0">
                <a:latin typeface="Times New Roman"/>
                <a:cs typeface="Times New Roman"/>
              </a:rPr>
              <a:t>Ajay Guru Madu</a:t>
            </a:r>
            <a:br>
              <a:rPr lang="en" sz="1400" dirty="0">
                <a:latin typeface="Times New Roman" panose="02020603050405020304" pitchFamily="18" charset="0"/>
                <a:cs typeface="Times New Roman" panose="02020603050405020304" pitchFamily="18" charset="0"/>
              </a:rPr>
            </a:br>
            <a:r>
              <a:rPr lang="en" sz="1400" dirty="0">
                <a:latin typeface="Times New Roman"/>
                <a:cs typeface="Times New Roman"/>
              </a:rPr>
              <a:t>Lahiri Kanipakam</a:t>
            </a:r>
            <a:br>
              <a:rPr lang="en" sz="1300" dirty="0">
                <a:latin typeface="Times New Roman" panose="02020603050405020304" pitchFamily="18" charset="0"/>
                <a:cs typeface="Times New Roman" panose="02020603050405020304" pitchFamily="18" charset="0"/>
              </a:rPr>
            </a:br>
            <a:endParaRPr lang="en" sz="1300" dirty="0">
              <a:latin typeface="Times New Roman" panose="02020603050405020304" pitchFamily="18" charset="0"/>
              <a:cs typeface="Times New Roman" panose="02020603050405020304" pitchFamily="18" charset="0"/>
            </a:endParaRPr>
          </a:p>
          <a:p>
            <a:pPr marL="0" lvl="0" indent="0" algn="ctr" rtl="0">
              <a:lnSpc>
                <a:spcPct val="90000"/>
              </a:lnSpc>
              <a:spcBef>
                <a:spcPts val="0"/>
              </a:spcBef>
              <a:spcAft>
                <a:spcPts val="0"/>
              </a:spcAft>
              <a:buClr>
                <a:schemeClr val="dk1"/>
              </a:buClr>
              <a:buSzPts val="1800"/>
              <a:buNone/>
            </a:pPr>
            <a:endParaRPr lang="en" sz="1400" dirty="0">
              <a:latin typeface="Times New Roman" panose="02020603050405020304" pitchFamily="18" charset="0"/>
              <a:cs typeface="Times New Roman" panose="02020603050405020304" pitchFamily="18" charset="0"/>
            </a:endParaRPr>
          </a:p>
          <a:p>
            <a:pPr marL="0" lvl="0" indent="0" algn="ctr" rtl="0">
              <a:lnSpc>
                <a:spcPct val="90000"/>
              </a:lnSpc>
              <a:spcBef>
                <a:spcPts val="0"/>
              </a:spcBef>
              <a:spcAft>
                <a:spcPts val="0"/>
              </a:spcAft>
              <a:buClr>
                <a:schemeClr val="dk1"/>
              </a:buClr>
              <a:buSzPts val="1800"/>
              <a:buNone/>
            </a:pPr>
            <a:r>
              <a:rPr lang="en" sz="1400" dirty="0">
                <a:latin typeface="Times New Roman" panose="02020603050405020304" pitchFamily="18" charset="0"/>
                <a:cs typeface="Times New Roman" panose="02020603050405020304" pitchFamily="18" charset="0"/>
              </a:rPr>
              <a:t>Date: 17</a:t>
            </a:r>
            <a:r>
              <a:rPr lang="en" sz="1400" baseline="30000" dirty="0">
                <a:latin typeface="Times New Roman" panose="02020603050405020304" pitchFamily="18" charset="0"/>
                <a:cs typeface="Times New Roman" panose="02020603050405020304" pitchFamily="18" charset="0"/>
              </a:rPr>
              <a:t>th</a:t>
            </a:r>
            <a:r>
              <a:rPr lang="en" sz="1400" dirty="0">
                <a:latin typeface="Times New Roman" panose="02020603050405020304" pitchFamily="18" charset="0"/>
                <a:cs typeface="Times New Roman" panose="02020603050405020304" pitchFamily="18" charset="0"/>
              </a:rPr>
              <a:t> November, 2023.</a:t>
            </a:r>
            <a:endParaRPr sz="1400" dirty="0">
              <a:latin typeface="Times New Roman" panose="02020603050405020304" pitchFamily="18" charset="0"/>
              <a:cs typeface="Times New Roman" panose="02020603050405020304" pitchFamily="18" charset="0"/>
            </a:endParaRPr>
          </a:p>
        </p:txBody>
      </p:sp>
      <p:sp>
        <p:nvSpPr>
          <p:cNvPr id="4" name="Google Shape;182;p32">
            <a:extLst>
              <a:ext uri="{FF2B5EF4-FFF2-40B4-BE49-F238E27FC236}">
                <a16:creationId xmlns:a16="http://schemas.microsoft.com/office/drawing/2014/main" id="{59C81363-C602-7A06-2B32-FC0A1A6B27BA}"/>
              </a:ext>
            </a:extLst>
          </p:cNvPr>
          <p:cNvSpPr txBox="1">
            <a:spLocks noGrp="1"/>
          </p:cNvSpPr>
          <p:nvPr>
            <p:ph type="sldNum" idx="12"/>
          </p:nvPr>
        </p:nvSpPr>
        <p:spPr>
          <a:xfrm>
            <a:off x="120067" y="4696349"/>
            <a:ext cx="2057400" cy="273844"/>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1</a:t>
            </a:fld>
            <a:endParaRPr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D649-06A1-5F18-F6F6-B7CEA1BDF208}"/>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Markov Decision Processes</a:t>
            </a:r>
          </a:p>
        </p:txBody>
      </p:sp>
      <p:sp>
        <p:nvSpPr>
          <p:cNvPr id="3" name="Text Placeholder 2">
            <a:extLst>
              <a:ext uri="{FF2B5EF4-FFF2-40B4-BE49-F238E27FC236}">
                <a16:creationId xmlns:a16="http://schemas.microsoft.com/office/drawing/2014/main" id="{F608FE2F-0833-E520-FD85-356163D1B063}"/>
              </a:ext>
            </a:extLst>
          </p:cNvPr>
          <p:cNvSpPr>
            <a:spLocks noGrp="1"/>
          </p:cNvSpPr>
          <p:nvPr>
            <p:ph type="body" idx="1"/>
          </p:nvPr>
        </p:nvSpPr>
        <p:spPr/>
        <p:txBody>
          <a:bodyPr>
            <a:normAutofit/>
          </a:bodyPr>
          <a:lstStyle/>
          <a:p>
            <a:r>
              <a:rPr lang="en-CA" sz="2000" i="0" u="none" strike="noStrike" dirty="0">
                <a:solidFill>
                  <a:srgbClr val="080809"/>
                </a:solidFill>
                <a:effectLst/>
                <a:latin typeface="Times New Roman" panose="02020603050405020304" pitchFamily="18" charset="0"/>
                <a:cs typeface="Times New Roman" panose="02020603050405020304" pitchFamily="18" charset="0"/>
              </a:rPr>
              <a:t>A Markov decision process (MDP) refers to a stochastic decision-making process that uses a mathematical framework to model the decision-making of a dynamic system. It is used in scenarios where the results are either random or controlled by a decision maker, which makes sequential decisions over time. MDPs evaluate which actions the decision maker should take considering the current state and environment of the system.</a:t>
            </a:r>
            <a:endParaRPr lang="en-US" sz="2000" dirty="0">
              <a:latin typeface="Times New Roman" panose="02020603050405020304" pitchFamily="18" charset="0"/>
              <a:cs typeface="Times New Roman" panose="02020603050405020304" pitchFamily="18" charset="0"/>
            </a:endParaRPr>
          </a:p>
        </p:txBody>
      </p:sp>
      <p:sp>
        <p:nvSpPr>
          <p:cNvPr id="6" name="Google Shape;182;p32">
            <a:extLst>
              <a:ext uri="{FF2B5EF4-FFF2-40B4-BE49-F238E27FC236}">
                <a16:creationId xmlns:a16="http://schemas.microsoft.com/office/drawing/2014/main" id="{8B022776-5245-711D-6208-D9BA7474EE9C}"/>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10</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00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049F-B27A-1098-B645-76BD2C016567}"/>
              </a:ext>
            </a:extLst>
          </p:cNvPr>
          <p:cNvSpPr>
            <a:spLocks noGrp="1"/>
          </p:cNvSpPr>
          <p:nvPr>
            <p:ph type="title"/>
          </p:nvPr>
        </p:nvSpPr>
        <p:spPr>
          <a:xfrm>
            <a:off x="450026" y="267254"/>
            <a:ext cx="8510335" cy="994172"/>
          </a:xfrm>
        </p:spPr>
        <p:txBody>
          <a:bodyPr>
            <a:normAutofit/>
          </a:bodyPr>
          <a:lstStyle/>
          <a:p>
            <a:r>
              <a:rPr kumimoji="0" lang="en-US" altLang="en-US" sz="2400" b="1" i="0"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Mathematical expression</a:t>
            </a:r>
            <a:r>
              <a:rPr kumimoji="0" lang="en-US" altLang="en-US" sz="2400" b="1"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909096-0001-09E9-7434-04C8FA1C345A}"/>
                  </a:ext>
                </a:extLst>
              </p:cNvPr>
              <p:cNvSpPr txBox="1"/>
              <p:nvPr/>
            </p:nvSpPr>
            <p:spPr>
              <a:xfrm>
                <a:off x="499718" y="1730956"/>
                <a:ext cx="6156720" cy="2800767"/>
              </a:xfrm>
              <a:prstGeom prst="rect">
                <a:avLst/>
              </a:prstGeom>
              <a:noFill/>
            </p:spPr>
            <p:txBody>
              <a:bodyPr wrap="square">
                <a:spAutoFit/>
              </a:bodyPr>
              <a:lstStyle/>
              <a:p>
                <a:pPr>
                  <a:lnSpc>
                    <a:spcPct val="80000"/>
                  </a:lnSpc>
                </a:pPr>
                <a:r>
                  <a:rPr lang="en-US" sz="2400" dirty="0">
                    <a:latin typeface="Times New Roman" panose="02020603050405020304" pitchFamily="18" charset="0"/>
                    <a:cs typeface="Times New Roman" panose="02020603050405020304" pitchFamily="18" charset="0"/>
                  </a:rPr>
                  <a:t>An MDP is defined by:</a:t>
                </a:r>
              </a:p>
              <a:p>
                <a:pPr marL="285750" lvl="1" indent="-285750">
                  <a:lnSpc>
                    <a:spcPct val="80000"/>
                  </a:lnSpc>
                  <a:buFont typeface="Wingdings" pitchFamily="2" charset="2"/>
                  <a:buChar char="Ø"/>
                </a:pPr>
                <a:r>
                  <a:rPr lang="en-US" sz="2000" dirty="0">
                    <a:latin typeface="Times New Roman" panose="02020603050405020304" pitchFamily="18" charset="0"/>
                    <a:cs typeface="Times New Roman" panose="02020603050405020304" pitchFamily="18" charset="0"/>
                  </a:rPr>
                  <a:t>A </a:t>
                </a:r>
                <a:r>
                  <a:rPr lang="en-US" sz="2000" dirty="0">
                    <a:solidFill>
                      <a:srgbClr val="CC0000"/>
                    </a:solidFill>
                    <a:latin typeface="Times New Roman" panose="02020603050405020304" pitchFamily="18" charset="0"/>
                    <a:cs typeface="Times New Roman" panose="02020603050405020304" pitchFamily="18" charset="0"/>
                  </a:rPr>
                  <a:t>set of states s </a:t>
                </a:r>
                <a:r>
                  <a:rPr lang="en-US" sz="2000" dirty="0">
                    <a:solidFill>
                      <a:srgbClr val="CC0000"/>
                    </a:solidFill>
                    <a:latin typeface="Times New Roman" panose="02020603050405020304" pitchFamily="18" charset="0"/>
                    <a:cs typeface="Times New Roman" panose="02020603050405020304" pitchFamily="18" charset="0"/>
                    <a:sym typeface="Symbol" pitchFamily="18" charset="2"/>
                  </a:rPr>
                  <a:t> </a:t>
                </a:r>
                <a:r>
                  <a:rPr lang="en-US" sz="2000" dirty="0">
                    <a:solidFill>
                      <a:srgbClr val="CC0000"/>
                    </a:solidFill>
                    <a:latin typeface="Times New Roman" panose="02020603050405020304" pitchFamily="18" charset="0"/>
                    <a:cs typeface="Times New Roman" panose="02020603050405020304" pitchFamily="18" charset="0"/>
                  </a:rPr>
                  <a:t>S</a:t>
                </a:r>
              </a:p>
              <a:p>
                <a:pPr marL="285750" lvl="1" indent="-285750">
                  <a:lnSpc>
                    <a:spcPct val="80000"/>
                  </a:lnSpc>
                  <a:buFont typeface="Wingdings" pitchFamily="2" charset="2"/>
                  <a:buChar char="Ø"/>
                </a:pPr>
                <a:r>
                  <a:rPr lang="en-US" sz="2000" dirty="0">
                    <a:latin typeface="Times New Roman" panose="02020603050405020304" pitchFamily="18" charset="0"/>
                    <a:cs typeface="Times New Roman" panose="02020603050405020304" pitchFamily="18" charset="0"/>
                  </a:rPr>
                  <a:t>A </a:t>
                </a:r>
                <a:r>
                  <a:rPr lang="en-US" sz="2000" dirty="0">
                    <a:solidFill>
                      <a:srgbClr val="CC0000"/>
                    </a:solidFill>
                    <a:latin typeface="Times New Roman" panose="02020603050405020304" pitchFamily="18" charset="0"/>
                    <a:cs typeface="Times New Roman" panose="02020603050405020304" pitchFamily="18" charset="0"/>
                  </a:rPr>
                  <a:t>set of actions a </a:t>
                </a:r>
                <a:r>
                  <a:rPr lang="en-US" sz="2000" dirty="0">
                    <a:solidFill>
                      <a:srgbClr val="CC0000"/>
                    </a:solidFill>
                    <a:latin typeface="Times New Roman" panose="02020603050405020304" pitchFamily="18" charset="0"/>
                    <a:cs typeface="Times New Roman" panose="02020603050405020304" pitchFamily="18" charset="0"/>
                    <a:sym typeface="Symbol" pitchFamily="18" charset="2"/>
                  </a:rPr>
                  <a:t> A</a:t>
                </a:r>
                <a:endParaRPr lang="en-US" sz="2000" dirty="0">
                  <a:solidFill>
                    <a:srgbClr val="CC0000"/>
                  </a:solidFill>
                  <a:latin typeface="Times New Roman" panose="02020603050405020304" pitchFamily="18" charset="0"/>
                  <a:cs typeface="Times New Roman" panose="02020603050405020304" pitchFamily="18" charset="0"/>
                </a:endParaRPr>
              </a:p>
              <a:p>
                <a:pPr marL="285750" lvl="1" indent="-285750">
                  <a:lnSpc>
                    <a:spcPct val="80000"/>
                  </a:lnSpc>
                  <a:buFont typeface="Wingdings" pitchFamily="2" charset="2"/>
                  <a:buChar char="Ø"/>
                </a:pPr>
                <a:r>
                  <a:rPr lang="en-US" sz="2000" dirty="0">
                    <a:latin typeface="Times New Roman" panose="02020603050405020304" pitchFamily="18" charset="0"/>
                    <a:cs typeface="Times New Roman" panose="02020603050405020304" pitchFamily="18" charset="0"/>
                  </a:rPr>
                  <a:t>A </a:t>
                </a:r>
                <a:r>
                  <a:rPr lang="en-US" sz="2000" dirty="0">
                    <a:solidFill>
                      <a:srgbClr val="CC0000"/>
                    </a:solidFill>
                    <a:latin typeface="Times New Roman" panose="02020603050405020304" pitchFamily="18" charset="0"/>
                    <a:cs typeface="Times New Roman" panose="02020603050405020304" pitchFamily="18" charset="0"/>
                  </a:rPr>
                  <a:t>transition function T(</a:t>
                </a:r>
                <a:r>
                  <a:rPr lang="en-US" sz="2000" dirty="0" err="1">
                    <a:solidFill>
                      <a:srgbClr val="CC0000"/>
                    </a:solidFill>
                    <a:latin typeface="Times New Roman" panose="02020603050405020304" pitchFamily="18" charset="0"/>
                    <a:cs typeface="Times New Roman" panose="02020603050405020304" pitchFamily="18" charset="0"/>
                  </a:rPr>
                  <a:t>s,a,s</a:t>
                </a:r>
                <a:r>
                  <a:rPr lang="en-US" sz="2000" dirty="0">
                    <a:solidFill>
                      <a:srgbClr val="CC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lvl="2" indent="-285750">
                  <a:lnSpc>
                    <a:spcPct val="80000"/>
                  </a:lnSpc>
                  <a:buFont typeface="Wingdings" pitchFamily="2" charset="2"/>
                  <a:buChar char="Ø"/>
                </a:pPr>
                <a:r>
                  <a:rPr lang="en-US" sz="1800" dirty="0">
                    <a:latin typeface="Times New Roman" panose="02020603050405020304" pitchFamily="18" charset="0"/>
                    <a:cs typeface="Times New Roman" panose="02020603050405020304" pitchFamily="18" charset="0"/>
                  </a:rPr>
                  <a:t>Prob that a from s leads to s’ i.e., P(s’ | </a:t>
                </a:r>
                <a:r>
                  <a:rPr lang="en-US" sz="1800" dirty="0" err="1">
                    <a:latin typeface="Times New Roman" panose="02020603050405020304" pitchFamily="18" charset="0"/>
                    <a:cs typeface="Times New Roman" panose="02020603050405020304" pitchFamily="18" charset="0"/>
                  </a:rPr>
                  <a:t>s,a</a:t>
                </a:r>
                <a:r>
                  <a:rPr lang="en-US" sz="1800" dirty="0">
                    <a:latin typeface="Times New Roman" panose="02020603050405020304" pitchFamily="18" charset="0"/>
                    <a:cs typeface="Times New Roman" panose="02020603050405020304" pitchFamily="18" charset="0"/>
                  </a:rPr>
                  <a:t>). Also called the model</a:t>
                </a:r>
              </a:p>
              <a:p>
                <a:pPr marL="285750" lvl="1" indent="-285750">
                  <a:lnSpc>
                    <a:spcPct val="80000"/>
                  </a:lnSpc>
                  <a:buFont typeface="Wingdings" pitchFamily="2" charset="2"/>
                  <a:buChar char="Ø"/>
                </a:pPr>
                <a:r>
                  <a:rPr lang="en-US" sz="2000" dirty="0">
                    <a:latin typeface="Times New Roman" panose="02020603050405020304" pitchFamily="18" charset="0"/>
                    <a:cs typeface="Times New Roman" panose="02020603050405020304" pitchFamily="18" charset="0"/>
                  </a:rPr>
                  <a:t>A </a:t>
                </a:r>
                <a:r>
                  <a:rPr lang="en-US" sz="2000" dirty="0">
                    <a:solidFill>
                      <a:srgbClr val="CC0000"/>
                    </a:solidFill>
                    <a:latin typeface="Times New Roman" panose="02020603050405020304" pitchFamily="18" charset="0"/>
                    <a:cs typeface="Times New Roman" panose="02020603050405020304" pitchFamily="18" charset="0"/>
                  </a:rPr>
                  <a:t>reward function R(s, a, s’) </a:t>
                </a:r>
                <a:r>
                  <a:rPr lang="en-US" sz="1800" dirty="0">
                    <a:latin typeface="Times New Roman" panose="02020603050405020304" pitchFamily="18" charset="0"/>
                    <a:cs typeface="Times New Roman" panose="02020603050405020304" pitchFamily="18" charset="0"/>
                  </a:rPr>
                  <a:t>Sometimes just R(s) or R(s’)</a:t>
                </a:r>
              </a:p>
              <a:p>
                <a:pPr marL="285750" lvl="1" indent="-285750">
                  <a:lnSpc>
                    <a:spcPct val="80000"/>
                  </a:lnSpc>
                  <a:buFont typeface="Wingdings" pitchFamily="2" charset="2"/>
                  <a:buChar char="Ø"/>
                </a:pPr>
                <a:r>
                  <a:rPr lang="en-US" sz="2000" dirty="0">
                    <a:latin typeface="Times New Roman" panose="02020603050405020304" pitchFamily="18" charset="0"/>
                    <a:cs typeface="Times New Roman" panose="02020603050405020304" pitchFamily="18" charset="0"/>
                  </a:rPr>
                  <a:t>A </a:t>
                </a:r>
                <a:r>
                  <a:rPr lang="en-US" sz="2000" dirty="0">
                    <a:solidFill>
                      <a:srgbClr val="CC0000"/>
                    </a:solidFill>
                    <a:latin typeface="Times New Roman" panose="02020603050405020304" pitchFamily="18" charset="0"/>
                    <a:cs typeface="Times New Roman" panose="02020603050405020304" pitchFamily="18" charset="0"/>
                  </a:rPr>
                  <a:t>start state</a:t>
                </a:r>
                <a:r>
                  <a:rPr lang="en-US" sz="2000" dirty="0">
                    <a:latin typeface="Times New Roman" panose="02020603050405020304" pitchFamily="18" charset="0"/>
                    <a:cs typeface="Times New Roman" panose="02020603050405020304" pitchFamily="18" charset="0"/>
                  </a:rPr>
                  <a:t> (or distribution)</a:t>
                </a:r>
              </a:p>
              <a:p>
                <a:pPr marL="285750" lvl="1" indent="-285750">
                  <a:lnSpc>
                    <a:spcPct val="80000"/>
                  </a:lnSpc>
                  <a:buFont typeface="Wingdings" pitchFamily="2" charset="2"/>
                  <a:buChar char="Ø"/>
                </a:pPr>
                <a:r>
                  <a:rPr lang="en-US" sz="2000" dirty="0">
                    <a:latin typeface="Times New Roman" panose="02020603050405020304" pitchFamily="18" charset="0"/>
                    <a:cs typeface="Times New Roman" panose="02020603050405020304" pitchFamily="18" charset="0"/>
                  </a:rPr>
                  <a:t>Maybe a </a:t>
                </a:r>
                <a:r>
                  <a:rPr lang="en-US" sz="2000" dirty="0">
                    <a:solidFill>
                      <a:srgbClr val="CC0000"/>
                    </a:solidFill>
                    <a:latin typeface="Times New Roman" panose="02020603050405020304" pitchFamily="18" charset="0"/>
                    <a:cs typeface="Times New Roman" panose="02020603050405020304" pitchFamily="18" charset="0"/>
                  </a:rPr>
                  <a:t>terminal state</a:t>
                </a:r>
              </a:p>
              <a:p>
                <a:pPr marL="285750" lvl="1" indent="-285750">
                  <a:lnSpc>
                    <a:spcPct val="80000"/>
                  </a:lnSpc>
                  <a:buFont typeface="Wingdings"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a:t>
                </a:r>
                <a:r>
                  <a:rPr lang="en-US" sz="2000" dirty="0">
                    <a:solidFill>
                      <a:srgbClr val="CC0000"/>
                    </a:solidFill>
                    <a:latin typeface="Times New Roman" panose="02020603050405020304" pitchFamily="18" charset="0"/>
                    <a:cs typeface="Times New Roman" panose="02020603050405020304" pitchFamily="18" charset="0"/>
                  </a:rPr>
                  <a:t> policy </a:t>
                </a:r>
                <a14:m>
                  <m:oMath xmlns:m="http://schemas.openxmlformats.org/officeDocument/2006/math">
                    <m:r>
                      <a:rPr lang="el-GR" sz="2000" i="1" smtClean="0">
                        <a:solidFill>
                          <a:srgbClr val="CC0000"/>
                        </a:solidFill>
                        <a:latin typeface="Cambria Math" panose="02040503050406030204" pitchFamily="18" charset="0"/>
                        <a:cs typeface="Times New Roman" panose="02020603050405020304" pitchFamily="18" charset="0"/>
                      </a:rPr>
                      <m:t>𝜋</m:t>
                    </m:r>
                  </m:oMath>
                </a14:m>
                <a:r>
                  <a:rPr lang="en-US" sz="2000" dirty="0">
                    <a:solidFill>
                      <a:srgbClr val="CC0000"/>
                    </a:solidFill>
                    <a:latin typeface="Times New Roman" panose="02020603050405020304" pitchFamily="18" charset="0"/>
                    <a:cs typeface="Times New Roman" panose="02020603050405020304" pitchFamily="18" charset="0"/>
                  </a:rPr>
                  <a:t>(a | s) </a:t>
                </a:r>
                <a:r>
                  <a:rPr lang="en-US" sz="2000" dirty="0">
                    <a:solidFill>
                      <a:schemeClr val="tx1"/>
                    </a:solidFill>
                    <a:latin typeface="Times New Roman" panose="02020603050405020304" pitchFamily="18" charset="0"/>
                    <a:cs typeface="Times New Roman" panose="02020603050405020304" pitchFamily="18" charset="0"/>
                  </a:rPr>
                  <a:t>defines the probability of taking action a in state s.</a:t>
                </a:r>
                <a:r>
                  <a:rPr lang="en-US" sz="2000" dirty="0">
                    <a:solidFill>
                      <a:srgbClr val="CC0000"/>
                    </a:solidFill>
                    <a:latin typeface="Times New Roman" panose="02020603050405020304" pitchFamily="18" charset="0"/>
                    <a:cs typeface="Times New Roman" panose="02020603050405020304" pitchFamily="18" charset="0"/>
                  </a:rPr>
                  <a:t> </a:t>
                </a:r>
              </a:p>
            </p:txBody>
          </p:sp>
        </mc:Choice>
        <mc:Fallback xmlns="">
          <p:sp>
            <p:nvSpPr>
              <p:cNvPr id="6" name="TextBox 5">
                <a:extLst>
                  <a:ext uri="{FF2B5EF4-FFF2-40B4-BE49-F238E27FC236}">
                    <a16:creationId xmlns:a16="http://schemas.microsoft.com/office/drawing/2014/main" id="{AC909096-0001-09E9-7434-04C8FA1C345A}"/>
                  </a:ext>
                </a:extLst>
              </p:cNvPr>
              <p:cNvSpPr txBox="1">
                <a:spLocks noRot="1" noChangeAspect="1" noMove="1" noResize="1" noEditPoints="1" noAdjustHandles="1" noChangeArrowheads="1" noChangeShapeType="1" noTextEdit="1"/>
              </p:cNvSpPr>
              <p:nvPr/>
            </p:nvSpPr>
            <p:spPr>
              <a:xfrm>
                <a:off x="499718" y="1730956"/>
                <a:ext cx="6156720" cy="2800767"/>
              </a:xfrm>
              <a:prstGeom prst="rect">
                <a:avLst/>
              </a:prstGeom>
              <a:blipFill>
                <a:blip r:embed="rId2"/>
                <a:stretch>
                  <a:fillRect l="-1584" t="-4357" r="-693" b="-3050"/>
                </a:stretch>
              </a:blipFill>
            </p:spPr>
            <p:txBody>
              <a:bodyPr/>
              <a:lstStyle/>
              <a:p>
                <a:r>
                  <a:rPr lang="en-CA">
                    <a:noFill/>
                  </a:rPr>
                  <a:t> </a:t>
                </a:r>
              </a:p>
            </p:txBody>
          </p:sp>
        </mc:Fallback>
      </mc:AlternateContent>
      <p:pic>
        <p:nvPicPr>
          <p:cNvPr id="7" name="Picture 4">
            <a:extLst>
              <a:ext uri="{FF2B5EF4-FFF2-40B4-BE49-F238E27FC236}">
                <a16:creationId xmlns:a16="http://schemas.microsoft.com/office/drawing/2014/main" id="{37BE3EFF-2B89-4343-2EE4-696CDF1DE607}"/>
              </a:ext>
            </a:extLst>
          </p:cNvPr>
          <p:cNvPicPr>
            <a:picLocks noChangeAspect="1" noChangeArrowheads="1"/>
          </p:cNvPicPr>
          <p:nvPr/>
        </p:nvPicPr>
        <p:blipFill>
          <a:blip r:embed="rId3" cstate="print"/>
          <a:srcRect/>
          <a:stretch>
            <a:fillRect/>
          </a:stretch>
        </p:blipFill>
        <p:spPr bwMode="auto">
          <a:xfrm>
            <a:off x="6503460" y="2287575"/>
            <a:ext cx="2140822" cy="172318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29AAA8-08FB-DFCC-EA50-60CEFC4D0C9F}"/>
                  </a:ext>
                </a:extLst>
              </p:cNvPr>
              <p:cNvSpPr txBox="1"/>
              <p:nvPr/>
            </p:nvSpPr>
            <p:spPr>
              <a:xfrm>
                <a:off x="1103349" y="1132742"/>
                <a:ext cx="7203687" cy="307777"/>
              </a:xfrm>
              <a:prstGeom prst="rect">
                <a:avLst/>
              </a:prstGeom>
              <a:noFill/>
            </p:spPr>
            <p:txBody>
              <a:bodyPr wrap="square" lIns="0" tIns="0" rIns="0" bIns="0" rtlCol="0">
                <a:spAutoFit/>
              </a:bodyPr>
              <a:lstStyle/>
              <a:p>
                <a14:m>
                  <m:oMath xmlns:m="http://schemas.openxmlformats.org/officeDocument/2006/math">
                    <m:r>
                      <a:rPr lang="en-CA" sz="2000" b="0" i="1" smtClean="0">
                        <a:latin typeface="Cambria Math" panose="02040503050406030204" pitchFamily="18" charset="0"/>
                      </a:rPr>
                      <m:t>𝑃</m:t>
                    </m:r>
                  </m:oMath>
                </a14:m>
                <a:r>
                  <a:rPr lang="en-CA" sz="2000" dirty="0"/>
                  <a:t>(</a:t>
                </a:r>
                <a14:m>
                  <m:oMath xmlns:m="http://schemas.openxmlformats.org/officeDocument/2006/math">
                    <m:sSub>
                      <m:sSubPr>
                        <m:ctrlPr>
                          <a:rPr lang="en-CA" sz="2000" i="1" dirty="0" smtClean="0">
                            <a:latin typeface="Cambria Math" panose="02040503050406030204" pitchFamily="18" charset="0"/>
                          </a:rPr>
                        </m:ctrlPr>
                      </m:sSubPr>
                      <m:e>
                        <m:r>
                          <a:rPr lang="en-CA" sz="2000" b="0" i="1" dirty="0" smtClean="0">
                            <a:latin typeface="Cambria Math" panose="02040503050406030204" pitchFamily="18" charset="0"/>
                          </a:rPr>
                          <m:t>𝑆</m:t>
                        </m:r>
                      </m:e>
                      <m:sub>
                        <m:r>
                          <a:rPr lang="en-CA" sz="2000" b="0" i="1" dirty="0" smtClean="0">
                            <a:latin typeface="Cambria Math" panose="02040503050406030204" pitchFamily="18" charset="0"/>
                          </a:rPr>
                          <m:t>𝑡</m:t>
                        </m:r>
                        <m:r>
                          <a:rPr lang="en-CA" sz="2000" b="0" i="1" dirty="0" smtClean="0">
                            <a:latin typeface="Cambria Math" panose="02040503050406030204" pitchFamily="18" charset="0"/>
                          </a:rPr>
                          <m:t>+1</m:t>
                        </m:r>
                      </m:sub>
                    </m:sSub>
                    <m:r>
                      <a:rPr lang="en-CA" sz="2000" b="0" i="1" dirty="0" smtClean="0">
                        <a:latin typeface="Cambria Math" panose="02040503050406030204" pitchFamily="18" charset="0"/>
                      </a:rPr>
                      <m:t> =</m:t>
                    </m:r>
                    <m:sSup>
                      <m:sSupPr>
                        <m:ctrlPr>
                          <a:rPr lang="en-CA" sz="2000" b="0" i="1" dirty="0" smtClean="0">
                            <a:latin typeface="Cambria Math" panose="02040503050406030204" pitchFamily="18" charset="0"/>
                          </a:rPr>
                        </m:ctrlPr>
                      </m:sSupPr>
                      <m:e>
                        <m:r>
                          <a:rPr lang="en-CA" sz="2000" b="0" i="1" dirty="0" smtClean="0">
                            <a:latin typeface="Cambria Math" panose="02040503050406030204" pitchFamily="18" charset="0"/>
                          </a:rPr>
                          <m:t>𝑠</m:t>
                        </m:r>
                      </m:e>
                      <m:sup>
                        <m:r>
                          <a:rPr lang="en-CA" sz="2000" b="0" i="1" dirty="0" smtClean="0">
                            <a:latin typeface="Cambria Math" panose="02040503050406030204" pitchFamily="18" charset="0"/>
                          </a:rPr>
                          <m:t>′ </m:t>
                        </m:r>
                      </m:sup>
                    </m:sSup>
                    <m:r>
                      <a:rPr lang="en-CA" sz="2000" i="1" dirty="0">
                        <a:latin typeface="Cambria Math" panose="02040503050406030204" pitchFamily="18" charset="0"/>
                      </a:rPr>
                      <m:t>| </m:t>
                    </m:r>
                    <m:sSub>
                      <m:sSubPr>
                        <m:ctrlPr>
                          <a:rPr lang="en-CA" sz="2000" i="1" dirty="0">
                            <a:latin typeface="Cambria Math" panose="02040503050406030204" pitchFamily="18" charset="0"/>
                          </a:rPr>
                        </m:ctrlPr>
                      </m:sSubPr>
                      <m:e>
                        <m:r>
                          <a:rPr lang="en-CA" sz="2000" i="1" dirty="0">
                            <a:latin typeface="Cambria Math" panose="02040503050406030204" pitchFamily="18" charset="0"/>
                          </a:rPr>
                          <m:t>𝑆</m:t>
                        </m:r>
                      </m:e>
                      <m:sub>
                        <m:r>
                          <a:rPr lang="en-CA" sz="2000" i="1" dirty="0">
                            <a:latin typeface="Cambria Math" panose="02040503050406030204" pitchFamily="18" charset="0"/>
                          </a:rPr>
                          <m:t>𝑡</m:t>
                        </m:r>
                      </m:sub>
                    </m:sSub>
                    <m:r>
                      <a:rPr lang="en-CA" sz="2000" i="1" dirty="0">
                        <a:latin typeface="Cambria Math" panose="02040503050406030204" pitchFamily="18" charset="0"/>
                      </a:rPr>
                      <m:t>=</m:t>
                    </m:r>
                    <m:sSub>
                      <m:sSubPr>
                        <m:ctrlPr>
                          <a:rPr lang="en-CA" sz="2000" i="1" dirty="0">
                            <a:latin typeface="Cambria Math" panose="02040503050406030204" pitchFamily="18" charset="0"/>
                          </a:rPr>
                        </m:ctrlPr>
                      </m:sSubPr>
                      <m:e>
                        <m:r>
                          <a:rPr lang="en-CA" sz="2000" i="1" dirty="0">
                            <a:latin typeface="Cambria Math" panose="02040503050406030204" pitchFamily="18" charset="0"/>
                          </a:rPr>
                          <m:t>𝑠</m:t>
                        </m:r>
                      </m:e>
                      <m:sub>
                        <m:r>
                          <a:rPr lang="en-CA" sz="2000" i="1" dirty="0">
                            <a:latin typeface="Cambria Math" panose="02040503050406030204" pitchFamily="18" charset="0"/>
                          </a:rPr>
                          <m:t>𝑡</m:t>
                        </m:r>
                      </m:sub>
                    </m:sSub>
                    <m:r>
                      <a:rPr lang="en-CA" sz="2000" b="0" i="1" dirty="0" smtClean="0">
                        <a:latin typeface="Cambria Math" panose="02040503050406030204" pitchFamily="18" charset="0"/>
                      </a:rPr>
                      <m:t>, </m:t>
                    </m:r>
                    <m:sSub>
                      <m:sSubPr>
                        <m:ctrlPr>
                          <a:rPr lang="en-CA" sz="2000" i="1" dirty="0" smtClean="0">
                            <a:latin typeface="Cambria Math" panose="02040503050406030204" pitchFamily="18" charset="0"/>
                          </a:rPr>
                        </m:ctrlPr>
                      </m:sSubPr>
                      <m:e>
                        <m:r>
                          <a:rPr lang="en-CA" sz="2000" b="0" i="1" dirty="0" smtClean="0">
                            <a:latin typeface="Cambria Math" panose="02040503050406030204" pitchFamily="18" charset="0"/>
                          </a:rPr>
                          <m:t>𝐴</m:t>
                        </m:r>
                      </m:e>
                      <m:sub>
                        <m:r>
                          <a:rPr lang="en-CA" sz="2000" i="1" dirty="0">
                            <a:latin typeface="Cambria Math" panose="02040503050406030204" pitchFamily="18" charset="0"/>
                          </a:rPr>
                          <m:t>𝑡</m:t>
                        </m:r>
                      </m:sub>
                    </m:sSub>
                    <m:r>
                      <a:rPr lang="en-CA" sz="2000" i="1" dirty="0">
                        <a:latin typeface="Cambria Math" panose="02040503050406030204" pitchFamily="18" charset="0"/>
                      </a:rPr>
                      <m:t>=</m:t>
                    </m:r>
                    <m:sSub>
                      <m:sSubPr>
                        <m:ctrlPr>
                          <a:rPr lang="en-CA" sz="2000" i="1" dirty="0" smtClean="0">
                            <a:latin typeface="Cambria Math" panose="02040503050406030204" pitchFamily="18" charset="0"/>
                          </a:rPr>
                        </m:ctrlPr>
                      </m:sSubPr>
                      <m:e>
                        <m:r>
                          <a:rPr lang="en-CA" sz="2000" b="0" i="1" dirty="0" smtClean="0">
                            <a:latin typeface="Cambria Math" panose="02040503050406030204" pitchFamily="18" charset="0"/>
                          </a:rPr>
                          <m:t>𝑎</m:t>
                        </m:r>
                      </m:e>
                      <m:sub>
                        <m:r>
                          <a:rPr lang="en-CA" sz="2000" i="1" dirty="0">
                            <a:latin typeface="Cambria Math" panose="02040503050406030204" pitchFamily="18" charset="0"/>
                          </a:rPr>
                          <m:t>𝑡</m:t>
                        </m:r>
                        <m:r>
                          <a:rPr lang="en-CA" sz="2000" b="0" i="1" dirty="0" smtClean="0">
                            <a:latin typeface="Cambria Math" panose="02040503050406030204" pitchFamily="18" charset="0"/>
                          </a:rPr>
                          <m:t> </m:t>
                        </m:r>
                      </m:sub>
                    </m:sSub>
                    <m:r>
                      <a:rPr lang="en-CA" sz="2000" b="0" i="1" dirty="0" smtClean="0">
                        <a:latin typeface="Cambria Math" panose="02040503050406030204" pitchFamily="18" charset="0"/>
                      </a:rPr>
                      <m:t>,</m:t>
                    </m:r>
                    <m:sSub>
                      <m:sSubPr>
                        <m:ctrlPr>
                          <a:rPr lang="en-CA" sz="2000" i="1" dirty="0">
                            <a:latin typeface="Cambria Math" panose="02040503050406030204" pitchFamily="18" charset="0"/>
                          </a:rPr>
                        </m:ctrlPr>
                      </m:sSubPr>
                      <m:e>
                        <m:r>
                          <a:rPr lang="en-CA" sz="2000" i="1" dirty="0">
                            <a:latin typeface="Cambria Math" panose="02040503050406030204" pitchFamily="18" charset="0"/>
                          </a:rPr>
                          <m:t>𝑆</m:t>
                        </m:r>
                      </m:e>
                      <m:sub>
                        <m:r>
                          <a:rPr lang="en-CA" sz="2000" i="1" dirty="0">
                            <a:latin typeface="Cambria Math" panose="02040503050406030204" pitchFamily="18" charset="0"/>
                          </a:rPr>
                          <m:t>𝑡</m:t>
                        </m:r>
                        <m:r>
                          <a:rPr lang="en-CA" sz="2000" b="0" i="1" dirty="0" smtClean="0">
                            <a:latin typeface="Cambria Math" panose="02040503050406030204" pitchFamily="18" charset="0"/>
                          </a:rPr>
                          <m:t>−1</m:t>
                        </m:r>
                      </m:sub>
                    </m:sSub>
                    <m:r>
                      <a:rPr lang="en-CA" sz="2000" i="1" dirty="0">
                        <a:latin typeface="Cambria Math" panose="02040503050406030204" pitchFamily="18" charset="0"/>
                      </a:rPr>
                      <m:t>=</m:t>
                    </m:r>
                    <m:sSub>
                      <m:sSubPr>
                        <m:ctrlPr>
                          <a:rPr lang="en-CA" sz="2000" i="1" dirty="0">
                            <a:latin typeface="Cambria Math" panose="02040503050406030204" pitchFamily="18" charset="0"/>
                          </a:rPr>
                        </m:ctrlPr>
                      </m:sSubPr>
                      <m:e>
                        <m:r>
                          <a:rPr lang="en-CA" sz="2000" i="1" dirty="0">
                            <a:latin typeface="Cambria Math" panose="02040503050406030204" pitchFamily="18" charset="0"/>
                          </a:rPr>
                          <m:t>𝑠</m:t>
                        </m:r>
                      </m:e>
                      <m:sub>
                        <m:r>
                          <a:rPr lang="en-CA" sz="2000" i="1" dirty="0">
                            <a:latin typeface="Cambria Math" panose="02040503050406030204" pitchFamily="18" charset="0"/>
                          </a:rPr>
                          <m:t>𝑡</m:t>
                        </m:r>
                        <m:r>
                          <a:rPr lang="en-CA" sz="2000" b="0" i="1" dirty="0" smtClean="0">
                            <a:latin typeface="Cambria Math" panose="02040503050406030204" pitchFamily="18" charset="0"/>
                          </a:rPr>
                          <m:t>−1 </m:t>
                        </m:r>
                      </m:sub>
                    </m:sSub>
                    <m:r>
                      <a:rPr lang="en-CA" sz="2000" b="0" i="1" dirty="0" smtClean="0">
                        <a:latin typeface="Cambria Math" panose="02040503050406030204" pitchFamily="18" charset="0"/>
                      </a:rPr>
                      <m:t>, </m:t>
                    </m:r>
                    <m:sSub>
                      <m:sSubPr>
                        <m:ctrlPr>
                          <a:rPr lang="en-CA" sz="2000" b="0" i="1" dirty="0" smtClean="0">
                            <a:latin typeface="Cambria Math" panose="02040503050406030204" pitchFamily="18" charset="0"/>
                          </a:rPr>
                        </m:ctrlPr>
                      </m:sSubPr>
                      <m:e>
                        <m:r>
                          <a:rPr lang="en-CA" sz="2000" b="0" i="1" dirty="0" smtClean="0">
                            <a:latin typeface="Cambria Math" panose="02040503050406030204" pitchFamily="18" charset="0"/>
                          </a:rPr>
                          <m:t>𝐴</m:t>
                        </m:r>
                      </m:e>
                      <m:sub>
                        <m:r>
                          <a:rPr lang="en-CA" sz="2000" b="0" i="1" dirty="0" smtClean="0">
                            <a:latin typeface="Cambria Math" panose="02040503050406030204" pitchFamily="18" charset="0"/>
                          </a:rPr>
                          <m:t>𝑡</m:t>
                        </m:r>
                        <m:r>
                          <a:rPr lang="en-CA" sz="2000" b="0" i="1" dirty="0" smtClean="0">
                            <a:latin typeface="Cambria Math" panose="02040503050406030204" pitchFamily="18" charset="0"/>
                          </a:rPr>
                          <m:t>−1</m:t>
                        </m:r>
                      </m:sub>
                    </m:sSub>
                    <m:r>
                      <a:rPr lang="en-CA" sz="2000" b="0" i="1" dirty="0" smtClean="0">
                        <a:latin typeface="Cambria Math" panose="02040503050406030204" pitchFamily="18" charset="0"/>
                      </a:rPr>
                      <m:t>, …..</m:t>
                    </m:r>
                    <m:sSub>
                      <m:sSubPr>
                        <m:ctrlPr>
                          <a:rPr lang="en-CA" sz="2000" b="0" i="1" dirty="0" smtClean="0">
                            <a:latin typeface="Cambria Math" panose="02040503050406030204" pitchFamily="18" charset="0"/>
                          </a:rPr>
                        </m:ctrlPr>
                      </m:sSubPr>
                      <m:e>
                        <m:r>
                          <a:rPr lang="en-CA" sz="2000" b="0" i="1" dirty="0" smtClean="0">
                            <a:latin typeface="Cambria Math" panose="02040503050406030204" pitchFamily="18" charset="0"/>
                          </a:rPr>
                          <m:t>𝑆</m:t>
                        </m:r>
                      </m:e>
                      <m:sub>
                        <m:r>
                          <a:rPr lang="en-CA" sz="2000" b="0" i="1" dirty="0" smtClean="0">
                            <a:latin typeface="Cambria Math" panose="02040503050406030204" pitchFamily="18" charset="0"/>
                          </a:rPr>
                          <m:t>0</m:t>
                        </m:r>
                      </m:sub>
                    </m:sSub>
                    <m:r>
                      <a:rPr lang="en-CA" sz="2000" b="0" i="1" dirty="0" smtClean="0">
                        <a:latin typeface="Cambria Math" panose="02040503050406030204" pitchFamily="18" charset="0"/>
                      </a:rPr>
                      <m:t>=</m:t>
                    </m:r>
                    <m:sSub>
                      <m:sSubPr>
                        <m:ctrlPr>
                          <a:rPr lang="en-CA" sz="2000" b="0" i="1" dirty="0" smtClean="0">
                            <a:latin typeface="Cambria Math" panose="02040503050406030204" pitchFamily="18" charset="0"/>
                          </a:rPr>
                        </m:ctrlPr>
                      </m:sSubPr>
                      <m:e>
                        <m:r>
                          <a:rPr lang="en-CA" sz="2000" b="0" i="1" dirty="0" smtClean="0">
                            <a:latin typeface="Cambria Math" panose="02040503050406030204" pitchFamily="18" charset="0"/>
                          </a:rPr>
                          <m:t>𝑠</m:t>
                        </m:r>
                      </m:e>
                      <m:sub>
                        <m:r>
                          <a:rPr lang="en-CA" sz="2000" b="0" i="1" dirty="0" smtClean="0">
                            <a:latin typeface="Cambria Math" panose="02040503050406030204" pitchFamily="18" charset="0"/>
                          </a:rPr>
                          <m:t>0</m:t>
                        </m:r>
                      </m:sub>
                    </m:sSub>
                  </m:oMath>
                </a14:m>
                <a:endParaRPr lang="en-CA" sz="2000" dirty="0"/>
              </a:p>
            </p:txBody>
          </p:sp>
        </mc:Choice>
        <mc:Fallback xmlns="">
          <p:sp>
            <p:nvSpPr>
              <p:cNvPr id="4" name="TextBox 3">
                <a:extLst>
                  <a:ext uri="{FF2B5EF4-FFF2-40B4-BE49-F238E27FC236}">
                    <a16:creationId xmlns:a16="http://schemas.microsoft.com/office/drawing/2014/main" id="{9229AAA8-08FB-DFCC-EA50-60CEFC4D0C9F}"/>
                  </a:ext>
                </a:extLst>
              </p:cNvPr>
              <p:cNvSpPr txBox="1">
                <a:spLocks noRot="1" noChangeAspect="1" noMove="1" noResize="1" noEditPoints="1" noAdjustHandles="1" noChangeArrowheads="1" noChangeShapeType="1" noTextEdit="1"/>
              </p:cNvSpPr>
              <p:nvPr/>
            </p:nvSpPr>
            <p:spPr>
              <a:xfrm>
                <a:off x="1103349" y="1132742"/>
                <a:ext cx="7203687" cy="307777"/>
              </a:xfrm>
              <a:prstGeom prst="rect">
                <a:avLst/>
              </a:prstGeom>
              <a:blipFill>
                <a:blip r:embed="rId4"/>
                <a:stretch>
                  <a:fillRect l="-1269" t="-24000" b="-52000"/>
                </a:stretch>
              </a:blipFill>
            </p:spPr>
            <p:txBody>
              <a:bodyPr/>
              <a:lstStyle/>
              <a:p>
                <a:r>
                  <a:rPr lang="en-CA">
                    <a:noFill/>
                  </a:rPr>
                  <a:t> </a:t>
                </a:r>
              </a:p>
            </p:txBody>
          </p:sp>
        </mc:Fallback>
      </mc:AlternateContent>
      <p:sp>
        <p:nvSpPr>
          <p:cNvPr id="8" name="Google Shape;182;p32">
            <a:extLst>
              <a:ext uri="{FF2B5EF4-FFF2-40B4-BE49-F238E27FC236}">
                <a16:creationId xmlns:a16="http://schemas.microsoft.com/office/drawing/2014/main" id="{494810BD-54E1-D2EB-8350-4B7A8CD3DE93}"/>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11</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80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34BB-8470-BA8F-ACB6-775E66AEE0D7}"/>
              </a:ext>
            </a:extLst>
          </p:cNvPr>
          <p:cNvSpPr>
            <a:spLocks noGrp="1"/>
          </p:cNvSpPr>
          <p:nvPr>
            <p:ph type="title"/>
          </p:nvPr>
        </p:nvSpPr>
        <p:spPr>
          <a:xfrm>
            <a:off x="628650" y="273844"/>
            <a:ext cx="6012374" cy="632807"/>
          </a:xfrm>
        </p:spPr>
        <p:txBody>
          <a:bodyPr>
            <a:normAutofit/>
          </a:bodyPr>
          <a:lstStyle/>
          <a:p>
            <a:r>
              <a:rPr lang="en-US" sz="2400" b="1" dirty="0">
                <a:latin typeface="Times New Roman" panose="02020603050405020304" pitchFamily="18" charset="0"/>
                <a:cs typeface="Times New Roman" panose="02020603050405020304" pitchFamily="18" charset="0"/>
              </a:rPr>
              <a:t>Markov Decision Explained</a:t>
            </a:r>
          </a:p>
        </p:txBody>
      </p:sp>
      <p:pic>
        <p:nvPicPr>
          <p:cNvPr id="4" name="Online Media 3" descr="A friendly introduction to deep reinforcement learning, Q-networks and policy gradients">
            <a:hlinkClick r:id="" action="ppaction://media"/>
            <a:extLst>
              <a:ext uri="{FF2B5EF4-FFF2-40B4-BE49-F238E27FC236}">
                <a16:creationId xmlns:a16="http://schemas.microsoft.com/office/drawing/2014/main" id="{20D158B9-1CF7-D4EA-70FD-FC9FD1119524}"/>
              </a:ext>
            </a:extLst>
          </p:cNvPr>
          <p:cNvPicPr>
            <a:picLocks noRot="1" noChangeAspect="1"/>
          </p:cNvPicPr>
          <p:nvPr>
            <a:videoFile r:link="rId1"/>
          </p:nvPr>
        </p:nvPicPr>
        <p:blipFill>
          <a:blip r:embed="rId3"/>
          <a:stretch>
            <a:fillRect/>
          </a:stretch>
        </p:blipFill>
        <p:spPr>
          <a:xfrm>
            <a:off x="1288961" y="797900"/>
            <a:ext cx="6566077" cy="3709834"/>
          </a:xfrm>
          <a:prstGeom prst="rect">
            <a:avLst/>
          </a:prstGeom>
        </p:spPr>
      </p:pic>
      <p:sp>
        <p:nvSpPr>
          <p:cNvPr id="6" name="Google Shape;182;p32">
            <a:extLst>
              <a:ext uri="{FF2B5EF4-FFF2-40B4-BE49-F238E27FC236}">
                <a16:creationId xmlns:a16="http://schemas.microsoft.com/office/drawing/2014/main" id="{0C4AAB20-28CE-3D47-536F-B5BD3904D7A9}"/>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12</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35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9674D32-D992-F6CD-B0A5-4E88AFBB9A76}"/>
              </a:ext>
            </a:extLst>
          </p:cNvPr>
          <p:cNvSpPr>
            <a:spLocks noGrp="1"/>
          </p:cNvSpPr>
          <p:nvPr>
            <p:ph type="title"/>
          </p:nvPr>
        </p:nvSpPr>
        <p:spPr>
          <a:xfrm>
            <a:off x="350108" y="153170"/>
            <a:ext cx="8206232" cy="854075"/>
          </a:xfrm>
        </p:spPr>
        <p:txBody>
          <a:bodyPr>
            <a:normAutofit/>
          </a:bodyPr>
          <a:lstStyle/>
          <a:p>
            <a:r>
              <a:rPr lang="en-US" sz="2400" b="1" dirty="0">
                <a:latin typeface="Times New Roman" panose="02020603050405020304" pitchFamily="18" charset="0"/>
                <a:cs typeface="Times New Roman" panose="02020603050405020304" pitchFamily="18" charset="0"/>
              </a:rPr>
              <a:t>Robotics and Locomotion</a:t>
            </a:r>
          </a:p>
        </p:txBody>
      </p:sp>
      <p:sp>
        <p:nvSpPr>
          <p:cNvPr id="12" name="Rectangle 11">
            <a:extLst>
              <a:ext uri="{FF2B5EF4-FFF2-40B4-BE49-F238E27FC236}">
                <a16:creationId xmlns:a16="http://schemas.microsoft.com/office/drawing/2014/main" id="{A6BD3BB1-B267-193D-B38C-FC0B30EDD20A}"/>
              </a:ext>
            </a:extLst>
          </p:cNvPr>
          <p:cNvSpPr/>
          <p:nvPr/>
        </p:nvSpPr>
        <p:spPr>
          <a:xfrm>
            <a:off x="5540206" y="4324608"/>
            <a:ext cx="2241319" cy="769441"/>
          </a:xfrm>
          <a:prstGeom prst="rect">
            <a:avLst/>
          </a:prstGeom>
        </p:spPr>
        <p:txBody>
          <a:bodyPr wrap="none" lIns="91440" tIns="45720" rIns="91440" bIns="45720" anchor="t">
            <a:spAutoFit/>
          </a:bodyPr>
          <a:lstStyle/>
          <a:p>
            <a:r>
              <a:rPr lang="en-US" sz="1100" dirty="0">
                <a:latin typeface="Times New Roman"/>
                <a:cs typeface="Times New Roman"/>
                <a:hlinkClick r:id="rId2"/>
              </a:rPr>
              <a:t>https://arxiv.org/pdf/1707.02286.pdf</a:t>
            </a:r>
            <a:br>
              <a:rPr lang="en-US" sz="1100" dirty="0">
                <a:latin typeface="Times New Roman"/>
                <a:cs typeface="Times New Roman"/>
              </a:rPr>
            </a:br>
            <a:br>
              <a:rPr lang="en-US" sz="1100" dirty="0">
                <a:latin typeface="Times New Roman"/>
                <a:cs typeface="Times New Roman"/>
              </a:rPr>
            </a:br>
            <a:endParaRPr lang="en-US" sz="1100" dirty="0">
              <a:latin typeface="Times New Roman"/>
              <a:cs typeface="Times New Roman"/>
            </a:endParaRPr>
          </a:p>
          <a:p>
            <a:endParaRPr lang="en-US" sz="11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646291B-B60B-969B-F294-E9813A589905}"/>
              </a:ext>
            </a:extLst>
          </p:cNvPr>
          <p:cNvSpPr/>
          <p:nvPr/>
        </p:nvSpPr>
        <p:spPr>
          <a:xfrm>
            <a:off x="3597904" y="2701935"/>
            <a:ext cx="2185058" cy="261610"/>
          </a:xfrm>
          <a:prstGeom prst="rect">
            <a:avLst/>
          </a:prstGeom>
        </p:spPr>
        <p:txBody>
          <a:bodyPr wrap="square" lIns="91440" tIns="45720" rIns="91440" bIns="45720" anchor="t">
            <a:spAutoFit/>
          </a:bodyPr>
          <a:lstStyle/>
          <a:p>
            <a:pPr lvl="0"/>
            <a:r>
              <a:rPr lang="en-US" sz="1100" dirty="0">
                <a:latin typeface="Times New Roman"/>
                <a:cs typeface="Times New Roman"/>
                <a:hlinkClick r:id="rId3">
                  <a:extLst>
                    <a:ext uri="{A12FA001-AC4F-418D-AE19-62706E023703}">
                      <ahyp:hlinkClr xmlns:ahyp="http://schemas.microsoft.com/office/drawing/2018/hyperlinkcolor" val="tx"/>
                    </a:ext>
                  </a:extLst>
                </a:hlinkClick>
              </a:rPr>
              <a:t>https://youtu.be/hx_bgoTF7bs</a:t>
            </a:r>
            <a:endParaRPr lang="en-US" sz="1100" dirty="0">
              <a:latin typeface="Times New Roman"/>
              <a:cs typeface="Times New Roman"/>
            </a:endParaRPr>
          </a:p>
        </p:txBody>
      </p:sp>
      <p:sp>
        <p:nvSpPr>
          <p:cNvPr id="14" name="TextBox 13">
            <a:extLst>
              <a:ext uri="{FF2B5EF4-FFF2-40B4-BE49-F238E27FC236}">
                <a16:creationId xmlns:a16="http://schemas.microsoft.com/office/drawing/2014/main" id="{5C658E6E-1CAD-A800-0AD6-10A6004DB669}"/>
              </a:ext>
            </a:extLst>
          </p:cNvPr>
          <p:cNvSpPr txBox="1"/>
          <p:nvPr/>
        </p:nvSpPr>
        <p:spPr>
          <a:xfrm>
            <a:off x="350107" y="1126450"/>
            <a:ext cx="2950077" cy="1815882"/>
          </a:xfrm>
          <a:prstGeom prst="rect">
            <a:avLst/>
          </a:prstGeom>
          <a:noFill/>
          <a:ln>
            <a:solidFill>
              <a:schemeClr val="bg1">
                <a:lumMod val="50000"/>
              </a:schemeClr>
            </a:solidFill>
          </a:ln>
        </p:spPr>
        <p:txBody>
          <a:bodyPr wrap="square" rtlCol="0">
            <a:spAutoFit/>
          </a:bodyPr>
          <a:lstStyle/>
          <a:p>
            <a:r>
              <a:rPr lang="en-US" sz="1600" b="1" dirty="0">
                <a:latin typeface="Times New Roman" panose="02020603050405020304" pitchFamily="18" charset="0"/>
                <a:cs typeface="Times New Roman" panose="02020603050405020304" pitchFamily="18" charset="0"/>
              </a:rPr>
              <a:t>State</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Joint States/Velocities</a:t>
            </a:r>
          </a:p>
          <a:p>
            <a:r>
              <a:rPr lang="en-US" sz="1600" dirty="0">
                <a:latin typeface="Times New Roman" panose="02020603050405020304" pitchFamily="18" charset="0"/>
                <a:cs typeface="Times New Roman" panose="02020603050405020304" pitchFamily="18" charset="0"/>
              </a:rPr>
              <a:t>     Accelerometer/Gyroscope</a:t>
            </a:r>
          </a:p>
          <a:p>
            <a:r>
              <a:rPr lang="en-US" sz="1600" dirty="0">
                <a:latin typeface="Times New Roman" panose="02020603050405020304" pitchFamily="18" charset="0"/>
                <a:cs typeface="Times New Roman" panose="02020603050405020304" pitchFamily="18" charset="0"/>
              </a:rPr>
              <a:t>     Terrain</a:t>
            </a:r>
          </a:p>
          <a:p>
            <a:r>
              <a:rPr lang="en-US" sz="1600" b="1" dirty="0">
                <a:latin typeface="Times New Roman" panose="02020603050405020304" pitchFamily="18" charset="0"/>
                <a:cs typeface="Times New Roman" panose="02020603050405020304" pitchFamily="18" charset="0"/>
              </a:rPr>
              <a:t>Actions</a:t>
            </a:r>
            <a:r>
              <a:rPr lang="en-US" sz="1600" dirty="0">
                <a:latin typeface="Times New Roman" panose="02020603050405020304" pitchFamily="18" charset="0"/>
                <a:cs typeface="Times New Roman" panose="02020603050405020304" pitchFamily="18" charset="0"/>
              </a:rPr>
              <a:t>: Apply Torque to Joints</a:t>
            </a:r>
          </a:p>
          <a:p>
            <a:r>
              <a:rPr lang="en-US" sz="1600" b="1" dirty="0">
                <a:latin typeface="Times New Roman" panose="02020603050405020304" pitchFamily="18" charset="0"/>
                <a:cs typeface="Times New Roman" panose="02020603050405020304" pitchFamily="18" charset="0"/>
              </a:rPr>
              <a:t>Reward</a:t>
            </a:r>
            <a:r>
              <a:rPr lang="en-US" sz="1600" dirty="0">
                <a:latin typeface="Times New Roman" panose="02020603050405020304" pitchFamily="18" charset="0"/>
                <a:cs typeface="Times New Roman" panose="02020603050405020304" pitchFamily="18" charset="0"/>
              </a:rPr>
              <a:t>: Positive(if jumps) else Negative(Retrain)</a:t>
            </a:r>
          </a:p>
        </p:txBody>
      </p:sp>
      <p:pic>
        <p:nvPicPr>
          <p:cNvPr id="15" name="Picture 14">
            <a:extLst>
              <a:ext uri="{FF2B5EF4-FFF2-40B4-BE49-F238E27FC236}">
                <a16:creationId xmlns:a16="http://schemas.microsoft.com/office/drawing/2014/main" id="{E974CE1E-B256-CFBC-B72D-5C1C8401B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817" y="2735065"/>
            <a:ext cx="2062100" cy="1538645"/>
          </a:xfrm>
          <a:prstGeom prst="rect">
            <a:avLst/>
          </a:prstGeom>
        </p:spPr>
      </p:pic>
      <p:pic>
        <p:nvPicPr>
          <p:cNvPr id="16" name="Picture 15">
            <a:extLst>
              <a:ext uri="{FF2B5EF4-FFF2-40B4-BE49-F238E27FC236}">
                <a16:creationId xmlns:a16="http://schemas.microsoft.com/office/drawing/2014/main" id="{6EDFE407-58EF-BA96-733E-A0CBEEB8D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904" y="1058143"/>
            <a:ext cx="2096211" cy="1538645"/>
          </a:xfrm>
          <a:prstGeom prst="rect">
            <a:avLst/>
          </a:prstGeom>
        </p:spPr>
      </p:pic>
      <p:pic>
        <p:nvPicPr>
          <p:cNvPr id="17" name="Picture 16">
            <a:extLst>
              <a:ext uri="{FF2B5EF4-FFF2-40B4-BE49-F238E27FC236}">
                <a16:creationId xmlns:a16="http://schemas.microsoft.com/office/drawing/2014/main" id="{A7B1A124-375F-B5B3-91EB-8B1FB3E9A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816" y="1058143"/>
            <a:ext cx="2062100" cy="1553046"/>
          </a:xfrm>
          <a:prstGeom prst="rect">
            <a:avLst/>
          </a:prstGeom>
        </p:spPr>
      </p:pic>
      <p:sp>
        <p:nvSpPr>
          <p:cNvPr id="4" name="Google Shape;182;p32">
            <a:extLst>
              <a:ext uri="{FF2B5EF4-FFF2-40B4-BE49-F238E27FC236}">
                <a16:creationId xmlns:a16="http://schemas.microsoft.com/office/drawing/2014/main" id="{47D8A041-9F8D-310A-A43E-14F133E5CC85}"/>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13</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95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75422" y="21224"/>
            <a:ext cx="7322998" cy="751596"/>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2400" b="1" dirty="0">
                <a:latin typeface="Times New Roman" panose="02020603050405020304" pitchFamily="18" charset="0"/>
                <a:cs typeface="Times New Roman" panose="02020603050405020304" pitchFamily="18" charset="0"/>
              </a:rPr>
              <a:t>Why Policy Gradient?</a:t>
            </a:r>
            <a:endParaRPr sz="2400" b="1" dirty="0">
              <a:latin typeface="Times New Roman" panose="02020603050405020304" pitchFamily="18" charset="0"/>
              <a:cs typeface="Times New Roman" panose="02020603050405020304" pitchFamily="18" charset="0"/>
            </a:endParaRPr>
          </a:p>
        </p:txBody>
      </p:sp>
      <p:sp>
        <p:nvSpPr>
          <p:cNvPr id="4" name="Google Shape;187;p33">
            <a:extLst>
              <a:ext uri="{FF2B5EF4-FFF2-40B4-BE49-F238E27FC236}">
                <a16:creationId xmlns:a16="http://schemas.microsoft.com/office/drawing/2014/main" id="{49F9ED0C-A309-DD0D-6C14-8FF82DD33D3E}"/>
              </a:ext>
            </a:extLst>
          </p:cNvPr>
          <p:cNvSpPr txBox="1">
            <a:spLocks/>
          </p:cNvSpPr>
          <p:nvPr/>
        </p:nvSpPr>
        <p:spPr>
          <a:xfrm>
            <a:off x="474593" y="1014310"/>
            <a:ext cx="7928113" cy="16650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marL="342900" indent="-342900">
              <a:buSzPts val="3300"/>
              <a:buFont typeface="Arial"/>
              <a:buChar char="•"/>
            </a:pP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90755701-CBC9-3620-EAB2-1595AFD5507E}"/>
                  </a:ext>
                </a:extLst>
              </p:cNvPr>
              <p:cNvSpPr>
                <a:spLocks noGrp="1"/>
              </p:cNvSpPr>
              <p:nvPr>
                <p:ph type="body" idx="1"/>
              </p:nvPr>
            </p:nvSpPr>
            <p:spPr>
              <a:xfrm>
                <a:off x="628650" y="859839"/>
                <a:ext cx="7886700" cy="3263504"/>
              </a:xfrm>
            </p:spPr>
            <p:txBody>
              <a:bodyPr/>
              <a:lstStyle/>
              <a:p>
                <a:pPr marL="342900" indent="-342900">
                  <a:spcBef>
                    <a:spcPts val="0"/>
                  </a:spcBef>
                  <a:buFont typeface="Arial,Sans-Serif"/>
                </a:pPr>
                <a:r>
                  <a:rPr lang="en-US" sz="1800" dirty="0">
                    <a:latin typeface="Times New Roman"/>
                    <a:cs typeface="Times New Roman"/>
                  </a:rPr>
                  <a:t>Q-Learning- &gt;learn a value function</a:t>
                </a:r>
              </a:p>
              <a:p>
                <a:pPr marL="0" lvl="1" indent="0">
                  <a:lnSpc>
                    <a:spcPct val="100000"/>
                  </a:lnSpc>
                  <a:spcBef>
                    <a:spcPts val="0"/>
                  </a:spcBef>
                  <a:buNone/>
                </a:pPr>
                <a:r>
                  <a:rPr lang="en-US" sz="1400" dirty="0">
                    <a:latin typeface="Times New Roman"/>
                    <a:cs typeface="Times New Roman"/>
                  </a:rPr>
                  <a:t>              </a:t>
                </a:r>
                <a:r>
                  <a:rPr lang="en-US" sz="1400" i="1" dirty="0">
                    <a:latin typeface="Times New Roman"/>
                    <a:cs typeface="Times New Roman"/>
                  </a:rPr>
                  <a:t>Q(</a:t>
                </a:r>
                <a:r>
                  <a:rPr lang="en-US" sz="1400" i="1" dirty="0" err="1">
                    <a:latin typeface="Times New Roman"/>
                    <a:cs typeface="Times New Roman"/>
                  </a:rPr>
                  <a:t>s,a</a:t>
                </a:r>
                <a:r>
                  <a:rPr lang="en-US" sz="1400" i="1" dirty="0">
                    <a:latin typeface="Times New Roman"/>
                    <a:cs typeface="Times New Roman"/>
                  </a:rPr>
                  <a:t>) </a:t>
                </a:r>
                <a:r>
                  <a:rPr lang="en-US" sz="1400" dirty="0">
                    <a:latin typeface="Times New Roman"/>
                    <a:cs typeface="Times New Roman"/>
                  </a:rPr>
                  <a:t>= an estimate of the expected discounted reward of taking </a:t>
                </a:r>
                <a:r>
                  <a:rPr lang="en-US" sz="1400" i="1" dirty="0">
                    <a:latin typeface="Times New Roman"/>
                    <a:cs typeface="Times New Roman"/>
                  </a:rPr>
                  <a:t>a</a:t>
                </a:r>
                <a:r>
                  <a:rPr lang="en-US" sz="1400" dirty="0">
                    <a:latin typeface="Times New Roman"/>
                    <a:cs typeface="Times New Roman"/>
                  </a:rPr>
                  <a:t> from </a:t>
                </a:r>
                <a:r>
                  <a:rPr lang="en-US" sz="1400" i="1" dirty="0">
                    <a:latin typeface="Times New Roman"/>
                    <a:cs typeface="Times New Roman"/>
                  </a:rPr>
                  <a:t>s</a:t>
                </a:r>
              </a:p>
              <a:p>
                <a:pPr marL="0" lvl="1" indent="0">
                  <a:lnSpc>
                    <a:spcPct val="100000"/>
                  </a:lnSpc>
                  <a:spcBef>
                    <a:spcPts val="0"/>
                  </a:spcBef>
                  <a:buNone/>
                </a:pPr>
                <a:r>
                  <a:rPr lang="en-US" sz="1400" dirty="0">
                    <a:latin typeface="Times New Roman"/>
                    <a:cs typeface="Times New Roman"/>
                  </a:rPr>
                  <a:t>              Performance time: take the action that has the highest estimated value</a:t>
                </a:r>
              </a:p>
              <a:p>
                <a:pPr marL="0" lvl="1" indent="0">
                  <a:lnSpc>
                    <a:spcPct val="100000"/>
                  </a:lnSpc>
                  <a:spcBef>
                    <a:spcPts val="0"/>
                  </a:spcBef>
                  <a:buFont typeface="Arial"/>
                  <a:buNone/>
                </a:pPr>
                <a:endParaRPr lang="en-US" sz="1100" dirty="0">
                  <a:latin typeface="Times New Roman"/>
                  <a:cs typeface="Times New Roman"/>
                </a:endParaRPr>
              </a:p>
              <a:p>
                <a:pPr marL="342900" indent="-342900">
                  <a:spcBef>
                    <a:spcPts val="0"/>
                  </a:spcBef>
                  <a:buFont typeface="Arial,Sans-Serif"/>
                </a:pPr>
                <a:r>
                  <a:rPr lang="en-US" sz="1800" dirty="0">
                    <a:latin typeface="Times New Roman"/>
                    <a:cs typeface="Times New Roman"/>
                  </a:rPr>
                  <a:t>Policy Gradient-&gt; Learn policy Directly</a:t>
                </a:r>
              </a:p>
              <a:p>
                <a:pPr marL="0" lvl="1" indent="0">
                  <a:lnSpc>
                    <a:spcPct val="100000"/>
                  </a:lnSpc>
                  <a:spcBef>
                    <a:spcPts val="0"/>
                  </a:spcBef>
                  <a:buNone/>
                </a:pPr>
                <a:r>
                  <a:rPr lang="en-US" sz="1400" dirty="0">
                    <a:latin typeface="Times New Roman"/>
                    <a:cs typeface="Times New Roman"/>
                  </a:rPr>
                  <a:t>            </a:t>
                </a:r>
                <a:r>
                  <a:rPr lang="en-US" sz="1400" i="1" dirty="0">
                    <a:latin typeface="Times New Roman"/>
                    <a:cs typeface="Times New Roman"/>
                  </a:rPr>
                  <a:t>  π(s)</a:t>
                </a:r>
                <a:r>
                  <a:rPr lang="en-US" sz="1400" dirty="0">
                    <a:latin typeface="Times New Roman"/>
                    <a:cs typeface="Times New Roman"/>
                  </a:rPr>
                  <a:t> = Probability distribution over </a:t>
                </a:r>
                <a14:m>
                  <m:oMath xmlns:m="http://schemas.openxmlformats.org/officeDocument/2006/math">
                    <m:sSub>
                      <m:sSubPr>
                        <m:ctrlPr>
                          <a:rPr lang="en-US" sz="1400" i="1" smtClean="0">
                            <a:latin typeface="Cambria Math" panose="02040503050406030204" pitchFamily="18" charset="0"/>
                            <a:cs typeface="Times New Roman"/>
                          </a:rPr>
                        </m:ctrlPr>
                      </m:sSubPr>
                      <m:e>
                        <m:r>
                          <a:rPr lang="en-CA" sz="1400" b="0" i="1" smtClean="0">
                            <a:latin typeface="Cambria Math" panose="02040503050406030204" pitchFamily="18" charset="0"/>
                            <a:cs typeface="Times New Roman"/>
                          </a:rPr>
                          <m:t>𝐴</m:t>
                        </m:r>
                      </m:e>
                      <m:sub>
                        <m:r>
                          <a:rPr lang="en-CA" sz="1400" b="0" i="1" smtClean="0">
                            <a:latin typeface="Cambria Math" panose="02040503050406030204" pitchFamily="18" charset="0"/>
                            <a:cs typeface="Times New Roman"/>
                          </a:rPr>
                          <m:t>𝑠</m:t>
                        </m:r>
                      </m:sub>
                    </m:sSub>
                  </m:oMath>
                </a14:m>
                <a:endParaRPr lang="en-US" sz="1400" i="1" dirty="0">
                  <a:latin typeface="Times New Roman"/>
                  <a:cs typeface="Times New Roman"/>
                </a:endParaRPr>
              </a:p>
              <a:p>
                <a:pPr marL="0" lvl="1" indent="0">
                  <a:lnSpc>
                    <a:spcPct val="100000"/>
                  </a:lnSpc>
                  <a:spcBef>
                    <a:spcPts val="0"/>
                  </a:spcBef>
                  <a:buNone/>
                </a:pPr>
                <a:r>
                  <a:rPr lang="en-US" sz="1400" dirty="0">
                    <a:latin typeface="Times New Roman"/>
                    <a:cs typeface="Times New Roman"/>
                  </a:rPr>
                  <a:t>              Performance time: choose action according to distribution</a:t>
                </a:r>
              </a:p>
              <a:p>
                <a:pPr marL="914400">
                  <a:spcBef>
                    <a:spcPts val="0"/>
                  </a:spcBef>
                </a:pPr>
                <a:endParaRPr lang="en-US" sz="2400" dirty="0">
                  <a:latin typeface="Times New Roman"/>
                  <a:cs typeface="Times New Roman"/>
                </a:endParaRPr>
              </a:p>
              <a:p>
                <a:endParaRPr lang="en-US" dirty="0"/>
              </a:p>
            </p:txBody>
          </p:sp>
        </mc:Choice>
        <mc:Fallback xmlns="">
          <p:sp>
            <p:nvSpPr>
              <p:cNvPr id="6" name="Text Placeholder 5">
                <a:extLst>
                  <a:ext uri="{FF2B5EF4-FFF2-40B4-BE49-F238E27FC236}">
                    <a16:creationId xmlns:a16="http://schemas.microsoft.com/office/drawing/2014/main" id="{90755701-CBC9-3620-EAB2-1595AFD5507E}"/>
                  </a:ext>
                </a:extLst>
              </p:cNvPr>
              <p:cNvSpPr>
                <a:spLocks noGrp="1" noRot="1" noChangeAspect="1" noMove="1" noResize="1" noEditPoints="1" noAdjustHandles="1" noChangeArrowheads="1" noChangeShapeType="1" noTextEdit="1"/>
              </p:cNvSpPr>
              <p:nvPr>
                <p:ph type="body" idx="1"/>
              </p:nvPr>
            </p:nvSpPr>
            <p:spPr>
              <a:xfrm>
                <a:off x="628650" y="859839"/>
                <a:ext cx="7886700" cy="3263504"/>
              </a:xfrm>
              <a:blipFill>
                <a:blip r:embed="rId3"/>
                <a:stretch>
                  <a:fillRect l="-386" t="-2056"/>
                </a:stretch>
              </a:blipFill>
            </p:spPr>
            <p:txBody>
              <a:bodyPr/>
              <a:lstStyle/>
              <a:p>
                <a:r>
                  <a:rPr lang="en-CA">
                    <a:noFill/>
                  </a:rPr>
                  <a:t> </a:t>
                </a:r>
              </a:p>
            </p:txBody>
          </p:sp>
        </mc:Fallback>
      </mc:AlternateContent>
      <p:pic>
        <p:nvPicPr>
          <p:cNvPr id="5" name="Picture 4" descr="PyLessons">
            <a:extLst>
              <a:ext uri="{FF2B5EF4-FFF2-40B4-BE49-F238E27FC236}">
                <a16:creationId xmlns:a16="http://schemas.microsoft.com/office/drawing/2014/main" id="{2ED827AC-F82A-8E03-46D2-8B79E50314F1}"/>
              </a:ext>
            </a:extLst>
          </p:cNvPr>
          <p:cNvPicPr>
            <a:picLocks noChangeAspect="1"/>
          </p:cNvPicPr>
          <p:nvPr/>
        </p:nvPicPr>
        <p:blipFill>
          <a:blip r:embed="rId4"/>
          <a:stretch>
            <a:fillRect/>
          </a:stretch>
        </p:blipFill>
        <p:spPr>
          <a:xfrm>
            <a:off x="1942271" y="2682348"/>
            <a:ext cx="3807515" cy="1720580"/>
          </a:xfrm>
          <a:prstGeom prst="rect">
            <a:avLst/>
          </a:prstGeom>
        </p:spPr>
      </p:pic>
      <p:sp>
        <p:nvSpPr>
          <p:cNvPr id="7" name="TextBox 6">
            <a:extLst>
              <a:ext uri="{FF2B5EF4-FFF2-40B4-BE49-F238E27FC236}">
                <a16:creationId xmlns:a16="http://schemas.microsoft.com/office/drawing/2014/main" id="{83EED567-D167-D9C3-F337-B4205D3C945B}"/>
              </a:ext>
            </a:extLst>
          </p:cNvPr>
          <p:cNvSpPr txBox="1"/>
          <p:nvPr/>
        </p:nvSpPr>
        <p:spPr>
          <a:xfrm>
            <a:off x="2864409" y="4369791"/>
            <a:ext cx="250300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5"/>
              </a:rPr>
              <a:t>https://tinyurl.com/z3acx6zc</a:t>
            </a:r>
            <a:endParaRPr lang="en-US" sz="1100" dirty="0"/>
          </a:p>
          <a:p>
            <a:endParaRPr lang="en-US" sz="1100" dirty="0"/>
          </a:p>
        </p:txBody>
      </p:sp>
      <p:sp>
        <p:nvSpPr>
          <p:cNvPr id="8" name="Google Shape;182;p32">
            <a:extLst>
              <a:ext uri="{FF2B5EF4-FFF2-40B4-BE49-F238E27FC236}">
                <a16:creationId xmlns:a16="http://schemas.microsoft.com/office/drawing/2014/main" id="{9E6A880C-7A88-D9B4-5D2F-6726967AEBE0}"/>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14</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517E-036A-FF3B-69F2-B462DA4AFE8E}"/>
              </a:ext>
            </a:extLst>
          </p:cNvPr>
          <p:cNvSpPr>
            <a:spLocks noGrp="1"/>
          </p:cNvSpPr>
          <p:nvPr>
            <p:ph type="title"/>
          </p:nvPr>
        </p:nvSpPr>
        <p:spPr>
          <a:xfrm>
            <a:off x="508964" y="135676"/>
            <a:ext cx="7886700" cy="994172"/>
          </a:xfrm>
        </p:spPr>
        <p:txBody>
          <a:bodyPr>
            <a:normAutofit/>
          </a:bodyPr>
          <a:lstStyle/>
          <a:p>
            <a:r>
              <a:rPr lang="en-CA" sz="2000" b="1" dirty="0">
                <a:latin typeface="Times New Roman" panose="02020603050405020304" pitchFamily="18" charset="0"/>
                <a:cs typeface="Times New Roman" panose="02020603050405020304" pitchFamily="18" charset="0"/>
              </a:rPr>
              <a:t>REINFORCE Algorithm</a:t>
            </a:r>
            <a:endParaRPr lang="en-GB"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8DB5348-D48E-6EF0-27D1-AE4DF6A7F856}"/>
                  </a:ext>
                </a:extLst>
              </p:cNvPr>
              <p:cNvSpPr>
                <a:spLocks noGrp="1"/>
              </p:cNvSpPr>
              <p:nvPr>
                <p:ph type="body" idx="1"/>
              </p:nvPr>
            </p:nvSpPr>
            <p:spPr>
              <a:xfrm>
                <a:off x="508964" y="1180585"/>
                <a:ext cx="6946631" cy="3170436"/>
              </a:xfrm>
            </p:spPr>
            <p:txBody>
              <a:bodyPr>
                <a:noAutofit/>
              </a:bodyPr>
              <a:lstStyle/>
              <a:p>
                <a:pPr marL="139700" indent="0" algn="l">
                  <a:buNone/>
                </a:pPr>
                <a:r>
                  <a:rPr lang="en-GB" sz="1600" b="1" i="0" dirty="0">
                    <a:effectLst/>
                    <a:latin typeface="Times New Roman" panose="02020603050405020304" pitchFamily="18" charset="0"/>
                    <a:cs typeface="Times New Roman" panose="02020603050405020304" pitchFamily="18" charset="0"/>
                  </a:rPr>
                  <a:t>Core Concept:</a:t>
                </a:r>
                <a:endParaRPr lang="en-GB" sz="1600" b="0" i="0" dirty="0">
                  <a:effectLst/>
                  <a:latin typeface="Times New Roman" panose="02020603050405020304" pitchFamily="18" charset="0"/>
                  <a:cs typeface="Times New Roman" panose="02020603050405020304" pitchFamily="18" charset="0"/>
                </a:endParaRPr>
              </a:p>
              <a:p>
                <a:pPr marL="139700" indent="0" algn="l">
                  <a:buNone/>
                </a:pPr>
                <a:r>
                  <a:rPr lang="en-GB" sz="1600" b="0" i="0" dirty="0">
                    <a:effectLst/>
                    <a:latin typeface="Times New Roman" panose="02020603050405020304" pitchFamily="18" charset="0"/>
                    <a:cs typeface="Times New Roman" panose="02020603050405020304" pitchFamily="18" charset="0"/>
                  </a:rPr>
                  <a:t>REINFORCE, also known as Monte-Carlo Policy Gradient, updates policy parameters </a:t>
                </a:r>
                <a:r>
                  <a:rPr lang="el-GR" sz="1600" b="0" i="1" dirty="0">
                    <a:effectLst/>
                    <a:latin typeface="Times New Roman" panose="02020603050405020304" pitchFamily="18" charset="0"/>
                    <a:cs typeface="Times New Roman" panose="02020603050405020304" pitchFamily="18" charset="0"/>
                  </a:rPr>
                  <a:t>θ</a:t>
                </a:r>
                <a:r>
                  <a:rPr lang="el-GR" sz="1600" b="0" i="0" dirty="0">
                    <a:effectLst/>
                    <a:latin typeface="Times New Roman" panose="02020603050405020304" pitchFamily="18" charset="0"/>
                    <a:cs typeface="Times New Roman" panose="02020603050405020304" pitchFamily="18" charset="0"/>
                  </a:rPr>
                  <a:t> </a:t>
                </a:r>
                <a:r>
                  <a:rPr lang="en-GB" sz="1600" b="0" i="0" dirty="0">
                    <a:effectLst/>
                    <a:latin typeface="Times New Roman" panose="02020603050405020304" pitchFamily="18" charset="0"/>
                    <a:cs typeface="Times New Roman" panose="02020603050405020304" pitchFamily="18" charset="0"/>
                  </a:rPr>
                  <a:t>based on an estimated return using episode samples.</a:t>
                </a:r>
              </a:p>
              <a:p>
                <a:pPr marL="139700" indent="0" algn="l">
                  <a:buNone/>
                </a:pPr>
                <a:r>
                  <a:rPr lang="en-GB" sz="1600" b="1" i="0" dirty="0">
                    <a:effectLst/>
                    <a:latin typeface="Times New Roman" panose="02020603050405020304" pitchFamily="18" charset="0"/>
                    <a:cs typeface="Times New Roman" panose="02020603050405020304" pitchFamily="18" charset="0"/>
                  </a:rPr>
                  <a:t>Process:</a:t>
                </a:r>
                <a:endParaRPr lang="en-GB" sz="1600" b="0" i="0" dirty="0">
                  <a:effectLst/>
                  <a:latin typeface="Times New Roman" panose="02020603050405020304" pitchFamily="18" charset="0"/>
                  <a:cs typeface="Times New Roman" panose="02020603050405020304" pitchFamily="18" charset="0"/>
                </a:endParaRPr>
              </a:p>
              <a:p>
                <a:pPr lvl="1">
                  <a:buFont typeface="+mj-lt"/>
                  <a:buAutoNum type="arabicPeriod"/>
                </a:pPr>
                <a:r>
                  <a:rPr lang="en-GB" sz="1600" i="1" dirty="0">
                    <a:effectLst/>
                    <a:latin typeface="Times New Roman" panose="02020603050405020304" pitchFamily="18" charset="0"/>
                    <a:cs typeface="Times New Roman" panose="02020603050405020304" pitchFamily="18" charset="0"/>
                  </a:rPr>
                  <a:t>Initialization</a:t>
                </a:r>
                <a:r>
                  <a:rPr lang="en-GB" sz="1600" b="0" i="0" dirty="0">
                    <a:effectLst/>
                    <a:latin typeface="Times New Roman" panose="02020603050405020304" pitchFamily="18" charset="0"/>
                    <a:cs typeface="Times New Roman" panose="02020603050405020304" pitchFamily="18" charset="0"/>
                  </a:rPr>
                  <a:t>: Start with random policy parameters </a:t>
                </a:r>
                <a:r>
                  <a:rPr lang="el-GR" sz="1600" b="0" i="1" dirty="0">
                    <a:effectLst/>
                    <a:latin typeface="Times New Roman" panose="02020603050405020304" pitchFamily="18" charset="0"/>
                    <a:cs typeface="Times New Roman" panose="02020603050405020304" pitchFamily="18" charset="0"/>
                  </a:rPr>
                  <a:t>θ</a:t>
                </a:r>
                <a:r>
                  <a:rPr lang="el-GR" sz="1600" b="0" i="0" dirty="0">
                    <a:effectLst/>
                    <a:latin typeface="Times New Roman" panose="02020603050405020304" pitchFamily="18" charset="0"/>
                    <a:cs typeface="Times New Roman" panose="02020603050405020304" pitchFamily="18" charset="0"/>
                  </a:rPr>
                  <a:t>.</a:t>
                </a:r>
              </a:p>
              <a:p>
                <a:pPr lvl="1">
                  <a:buFont typeface="+mj-lt"/>
                  <a:buAutoNum type="arabicPeriod"/>
                </a:pPr>
                <a:r>
                  <a:rPr lang="en-GB" sz="1600" i="1" dirty="0">
                    <a:effectLst/>
                    <a:latin typeface="Times New Roman" panose="02020603050405020304" pitchFamily="18" charset="0"/>
                    <a:cs typeface="Times New Roman" panose="02020603050405020304" pitchFamily="18" charset="0"/>
                  </a:rPr>
                  <a:t>Trajectory Generation</a:t>
                </a:r>
                <a:r>
                  <a:rPr lang="en-GB" sz="1600" b="0" i="0" dirty="0">
                    <a:effectLst/>
                    <a:latin typeface="Times New Roman" panose="02020603050405020304" pitchFamily="18" charset="0"/>
                    <a:cs typeface="Times New Roman" panose="02020603050405020304" pitchFamily="18" charset="0"/>
                  </a:rPr>
                  <a:t>: Generate a trajectory by running policy</a:t>
                </a:r>
                <a:r>
                  <a:rPr lang="en-GB"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i="1">
                            <a:latin typeface="Cambria Math" panose="02040503050406030204" pitchFamily="18" charset="0"/>
                          </a:rPr>
                        </m:ctrlPr>
                      </m:sSubPr>
                      <m:e>
                        <m:r>
                          <m:rPr>
                            <m:nor/>
                          </m:rPr>
                          <a:rPr lang="el-GR" sz="1600" i="1" dirty="0">
                            <a:latin typeface="Times New Roman" panose="02020603050405020304" pitchFamily="18" charset="0"/>
                            <a:cs typeface="Times New Roman" panose="02020603050405020304" pitchFamily="18" charset="0"/>
                          </a:rPr>
                          <m:t>π</m:t>
                        </m:r>
                      </m:e>
                      <m:sub>
                        <m:r>
                          <m:rPr>
                            <m:nor/>
                          </m:rPr>
                          <a:rPr lang="el-GR" sz="1600" i="1" dirty="0">
                            <a:latin typeface="Times New Roman" panose="02020603050405020304" pitchFamily="18" charset="0"/>
                            <a:cs typeface="Times New Roman" panose="02020603050405020304" pitchFamily="18" charset="0"/>
                          </a:rPr>
                          <m:t>θ</m:t>
                        </m:r>
                      </m:sub>
                    </m:sSub>
                    <m:r>
                      <a:rPr lang="en-GB" sz="1600" i="1">
                        <a:latin typeface="Cambria Math" panose="02040503050406030204" pitchFamily="18" charset="0"/>
                      </a:rPr>
                      <m:t> </m:t>
                    </m:r>
                  </m:oMath>
                </a14:m>
                <a:r>
                  <a:rPr lang="el-GR" sz="1600" b="0" i="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b="0" i="1" smtClean="0">
                            <a:effectLst/>
                            <a:latin typeface="Cambria Math" panose="02040503050406030204" pitchFamily="18" charset="0"/>
                          </a:rPr>
                        </m:ctrlPr>
                      </m:sSubPr>
                      <m:e>
                        <m:r>
                          <a:rPr lang="en-CA" sz="1600" b="0" i="1" smtClean="0">
                            <a:effectLst/>
                            <a:latin typeface="Cambria Math" panose="02040503050406030204" pitchFamily="18" charset="0"/>
                          </a:rPr>
                          <m:t>𝑆</m:t>
                        </m:r>
                      </m:e>
                      <m:sub>
                        <m:r>
                          <a:rPr lang="en-CA" sz="1600" b="0" i="1" smtClean="0">
                            <a:effectLst/>
                            <a:latin typeface="Cambria Math" panose="02040503050406030204" pitchFamily="18" charset="0"/>
                          </a:rPr>
                          <m:t>1</m:t>
                        </m:r>
                      </m:sub>
                    </m:sSub>
                  </m:oMath>
                </a14:m>
                <a:r>
                  <a:rPr lang="en-GB" sz="1600" b="0" i="0" dirty="0">
                    <a:effectLst/>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i="1">
                            <a:latin typeface="Cambria Math" panose="02040503050406030204" pitchFamily="18" charset="0"/>
                          </a:rPr>
                        </m:ctrlPr>
                      </m:sSubPr>
                      <m:e>
                        <m:r>
                          <a:rPr lang="en-CA" sz="1600" b="0" i="1" smtClean="0">
                            <a:latin typeface="Cambria Math" panose="02040503050406030204" pitchFamily="18" charset="0"/>
                          </a:rPr>
                          <m:t>𝐴</m:t>
                        </m:r>
                      </m:e>
                      <m:sub>
                        <m:r>
                          <a:rPr lang="en-CA" sz="1600" b="0" i="1" smtClean="0">
                            <a:latin typeface="Cambria Math" panose="02040503050406030204" pitchFamily="18" charset="0"/>
                          </a:rPr>
                          <m:t>1</m:t>
                        </m:r>
                      </m:sub>
                    </m:sSub>
                  </m:oMath>
                </a14:m>
                <a:r>
                  <a:rPr lang="en-GB" sz="1600" b="0" i="0" dirty="0">
                    <a:effectLst/>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i="1">
                            <a:latin typeface="Cambria Math" panose="02040503050406030204" pitchFamily="18" charset="0"/>
                          </a:rPr>
                        </m:ctrlPr>
                      </m:sSubPr>
                      <m:e>
                        <m:r>
                          <a:rPr lang="en-CA" sz="1600" b="0" i="1" smtClean="0">
                            <a:latin typeface="Cambria Math" panose="02040503050406030204" pitchFamily="18" charset="0"/>
                          </a:rPr>
                          <m:t>𝑅</m:t>
                        </m:r>
                      </m:e>
                      <m:sub>
                        <m:r>
                          <a:rPr lang="en-CA" sz="1600" b="0" i="1" smtClean="0">
                            <a:latin typeface="Cambria Math" panose="02040503050406030204" pitchFamily="18" charset="0"/>
                          </a:rPr>
                          <m:t>2</m:t>
                        </m:r>
                      </m:sub>
                    </m:sSub>
                    <m:r>
                      <a:rPr lang="en-GB" sz="1600" i="1">
                        <a:latin typeface="Cambria Math" panose="02040503050406030204" pitchFamily="18" charset="0"/>
                      </a:rPr>
                      <m:t> </m:t>
                    </m:r>
                  </m:oMath>
                </a14:m>
                <a:r>
                  <a:rPr lang="en-GB" sz="1600" b="0" i="0" dirty="0">
                    <a:effectLst/>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i="1">
                            <a:latin typeface="Cambria Math" panose="02040503050406030204" pitchFamily="18" charset="0"/>
                          </a:rPr>
                        </m:ctrlPr>
                      </m:sSubPr>
                      <m:e>
                        <m:r>
                          <a:rPr lang="en-CA" sz="1600" b="0" i="1" smtClean="0">
                            <a:latin typeface="Cambria Math" panose="02040503050406030204" pitchFamily="18" charset="0"/>
                          </a:rPr>
                          <m:t>𝑆</m:t>
                        </m:r>
                      </m:e>
                      <m:sub>
                        <m:r>
                          <a:rPr lang="en-CA" sz="1600" b="0" i="1" smtClean="0">
                            <a:latin typeface="Cambria Math" panose="02040503050406030204" pitchFamily="18" charset="0"/>
                          </a:rPr>
                          <m:t>2</m:t>
                        </m:r>
                      </m:sub>
                    </m:sSub>
                    <m:r>
                      <a:rPr lang="en-GB" sz="1600" i="1">
                        <a:latin typeface="Cambria Math" panose="02040503050406030204" pitchFamily="18" charset="0"/>
                      </a:rPr>
                      <m:t> </m:t>
                    </m:r>
                  </m:oMath>
                </a14:m>
                <a:r>
                  <a:rPr lang="en-GB" sz="1600" b="0" i="0" dirty="0">
                    <a:effectLst/>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i="1">
                            <a:latin typeface="Cambria Math" panose="02040503050406030204" pitchFamily="18" charset="0"/>
                          </a:rPr>
                        </m:ctrlPr>
                      </m:sSubPr>
                      <m:e>
                        <m:r>
                          <a:rPr lang="en-CA" sz="1600" b="0" i="1" smtClean="0">
                            <a:latin typeface="Cambria Math" panose="02040503050406030204" pitchFamily="18" charset="0"/>
                          </a:rPr>
                          <m:t>𝐴</m:t>
                        </m:r>
                      </m:e>
                      <m:sub>
                        <m:r>
                          <a:rPr lang="en-CA" sz="1600" b="0" i="1" smtClean="0">
                            <a:latin typeface="Cambria Math" panose="02040503050406030204" pitchFamily="18" charset="0"/>
                          </a:rPr>
                          <m:t>2</m:t>
                        </m:r>
                      </m:sub>
                    </m:sSub>
                    <m:r>
                      <a:rPr lang="en-GB" sz="1600" i="1">
                        <a:latin typeface="Cambria Math" panose="02040503050406030204" pitchFamily="18" charset="0"/>
                      </a:rPr>
                      <m:t> </m:t>
                    </m:r>
                  </m:oMath>
                </a14:m>
                <a:r>
                  <a:rPr lang="en-GB" sz="1600" b="0" i="0" dirty="0">
                    <a:effectLst/>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600" i="1">
                            <a:latin typeface="Cambria Math" panose="02040503050406030204" pitchFamily="18" charset="0"/>
                          </a:rPr>
                        </m:ctrlPr>
                      </m:sSubPr>
                      <m:e>
                        <m:r>
                          <a:rPr lang="en-CA" sz="1600" b="0" i="1" smtClean="0">
                            <a:latin typeface="Cambria Math" panose="02040503050406030204" pitchFamily="18" charset="0"/>
                          </a:rPr>
                          <m:t>𝑆</m:t>
                        </m:r>
                      </m:e>
                      <m:sub>
                        <m:r>
                          <a:rPr lang="en-CA" sz="1600" b="0" i="1" smtClean="0">
                            <a:latin typeface="Cambria Math" panose="02040503050406030204" pitchFamily="18" charset="0"/>
                          </a:rPr>
                          <m:t>𝑇</m:t>
                        </m:r>
                      </m:sub>
                    </m:sSub>
                  </m:oMath>
                </a14:m>
                <a:r>
                  <a:rPr lang="en-GB" sz="1600" b="0" i="0" dirty="0">
                    <a:effectLst/>
                    <a:latin typeface="Times New Roman" panose="02020603050405020304" pitchFamily="18" charset="0"/>
                    <a:cs typeface="Times New Roman" panose="02020603050405020304" pitchFamily="18" charset="0"/>
                  </a:rPr>
                  <a:t>.</a:t>
                </a:r>
              </a:p>
              <a:p>
                <a:pPr lvl="1">
                  <a:buFont typeface="+mj-lt"/>
                  <a:buAutoNum type="arabicPeriod"/>
                </a:pPr>
                <a:r>
                  <a:rPr lang="en-GB" sz="1600" i="1" dirty="0">
                    <a:effectLst/>
                    <a:latin typeface="Times New Roman" panose="02020603050405020304" pitchFamily="18" charset="0"/>
                    <a:cs typeface="Times New Roman" panose="02020603050405020304" pitchFamily="18" charset="0"/>
                  </a:rPr>
                  <a:t>Policy Update</a:t>
                </a:r>
                <a:r>
                  <a:rPr lang="en-GB" sz="1600" b="0" i="0" dirty="0">
                    <a:effectLst/>
                    <a:latin typeface="Times New Roman" panose="02020603050405020304" pitchFamily="18" charset="0"/>
                    <a:cs typeface="Times New Roman" panose="02020603050405020304" pitchFamily="18" charset="0"/>
                  </a:rPr>
                  <a:t>:</a:t>
                </a:r>
              </a:p>
              <a:p>
                <a:pPr marL="914400" lvl="2" indent="0">
                  <a:buNone/>
                </a:pPr>
                <a:r>
                  <a:rPr lang="en-GB" sz="1600" b="0" i="0" dirty="0">
                    <a:effectLst/>
                    <a:latin typeface="Times New Roman" panose="02020603050405020304" pitchFamily="18" charset="0"/>
                    <a:cs typeface="Times New Roman" panose="02020603050405020304" pitchFamily="18" charset="0"/>
                  </a:rPr>
                  <a:t>For each timestep </a:t>
                </a:r>
                <a:r>
                  <a:rPr lang="en-GB" sz="1600" b="0" i="1" dirty="0">
                    <a:effectLst/>
                    <a:latin typeface="Times New Roman" panose="02020603050405020304" pitchFamily="18" charset="0"/>
                    <a:cs typeface="Times New Roman" panose="02020603050405020304" pitchFamily="18" charset="0"/>
                  </a:rPr>
                  <a:t>t</a:t>
                </a:r>
                <a:r>
                  <a:rPr lang="en-GB" sz="1600" b="0" i="0" dirty="0">
                    <a:effectLst/>
                    <a:latin typeface="Times New Roman" panose="02020603050405020304" pitchFamily="18" charset="0"/>
                    <a:cs typeface="Times New Roman" panose="02020603050405020304" pitchFamily="18" charset="0"/>
                  </a:rPr>
                  <a:t>:</a:t>
                </a:r>
              </a:p>
              <a:p>
                <a:pPr marL="1657350" lvl="3" indent="-285750"/>
                <a:r>
                  <a:rPr lang="en-GB" sz="1600" b="0" i="0" dirty="0">
                    <a:effectLst/>
                    <a:latin typeface="Times New Roman" panose="02020603050405020304" pitchFamily="18" charset="0"/>
                    <a:cs typeface="Times New Roman" panose="02020603050405020304" pitchFamily="18" charset="0"/>
                  </a:rPr>
                  <a:t>Calculate return </a:t>
                </a:r>
                <a14:m>
                  <m:oMath xmlns:m="http://schemas.openxmlformats.org/officeDocument/2006/math">
                    <m:sSub>
                      <m:sSubPr>
                        <m:ctrlPr>
                          <a:rPr lang="en-GB" sz="1600" b="0" i="1" smtClean="0">
                            <a:effectLst/>
                            <a:latin typeface="Cambria Math" panose="02040503050406030204" pitchFamily="18" charset="0"/>
                          </a:rPr>
                        </m:ctrlPr>
                      </m:sSubPr>
                      <m:e>
                        <m:r>
                          <a:rPr lang="en-CA" sz="1600" b="0" i="1" smtClean="0">
                            <a:effectLst/>
                            <a:latin typeface="Cambria Math" panose="02040503050406030204" pitchFamily="18" charset="0"/>
                          </a:rPr>
                          <m:t>𝐺</m:t>
                        </m:r>
                      </m:e>
                      <m:sub>
                        <m:r>
                          <a:rPr lang="en-CA" sz="1600" b="0" i="1" smtClean="0">
                            <a:effectLst/>
                            <a:latin typeface="Cambria Math" panose="02040503050406030204" pitchFamily="18" charset="0"/>
                          </a:rPr>
                          <m:t>𝑡</m:t>
                        </m:r>
                      </m:sub>
                    </m:sSub>
                  </m:oMath>
                </a14:m>
                <a:r>
                  <a:rPr lang="en-GB" sz="1600" b="0" i="0" dirty="0">
                    <a:effectLst/>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38DB5348-D48E-6EF0-27D1-AE4DF6A7F856}"/>
                  </a:ext>
                </a:extLst>
              </p:cNvPr>
              <p:cNvSpPr>
                <a:spLocks noGrp="1" noRot="1" noChangeAspect="1" noMove="1" noResize="1" noEditPoints="1" noAdjustHandles="1" noChangeArrowheads="1" noChangeShapeType="1" noTextEdit="1"/>
              </p:cNvSpPr>
              <p:nvPr>
                <p:ph type="body" idx="1"/>
              </p:nvPr>
            </p:nvSpPr>
            <p:spPr>
              <a:xfrm>
                <a:off x="508964" y="1180585"/>
                <a:ext cx="6946631" cy="3170436"/>
              </a:xfrm>
              <a:blipFill>
                <a:blip r:embed="rId2"/>
                <a:stretch>
                  <a:fillRect/>
                </a:stretch>
              </a:blipFill>
            </p:spPr>
            <p:txBody>
              <a:bodyPr/>
              <a:lstStyle/>
              <a:p>
                <a:r>
                  <a:rPr lang="en-CA">
                    <a:noFill/>
                  </a:rPr>
                  <a:t> </a:t>
                </a:r>
              </a:p>
            </p:txBody>
          </p:sp>
        </mc:Fallback>
      </mc:AlternateContent>
      <p:sp>
        <p:nvSpPr>
          <p:cNvPr id="6" name="Google Shape;182;p32">
            <a:extLst>
              <a:ext uri="{FF2B5EF4-FFF2-40B4-BE49-F238E27FC236}">
                <a16:creationId xmlns:a16="http://schemas.microsoft.com/office/drawing/2014/main" id="{88491D83-2518-1C53-DA4D-4A05D315A5F4}"/>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15</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860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BA5289-7AAD-7116-209D-97D3D420CE3A}"/>
                  </a:ext>
                </a:extLst>
              </p:cNvPr>
              <p:cNvSpPr txBox="1"/>
              <p:nvPr/>
            </p:nvSpPr>
            <p:spPr>
              <a:xfrm>
                <a:off x="906780" y="1684216"/>
                <a:ext cx="7025640" cy="1653017"/>
              </a:xfrm>
              <a:prstGeom prst="rect">
                <a:avLst/>
              </a:prstGeom>
              <a:noFill/>
            </p:spPr>
            <p:txBody>
              <a:bodyPr wrap="square">
                <a:spAutoFit/>
              </a:bodyPr>
              <a:lstStyle/>
              <a:p>
                <a:pPr marL="139700" indent="0">
                  <a:buNone/>
                </a:pPr>
                <a:r>
                  <a:rPr lang="en-CA" sz="2000" b="0" dirty="0">
                    <a:effectLst/>
                    <a:latin typeface="Times New Roman" panose="02020603050405020304" pitchFamily="18" charset="0"/>
                    <a:cs typeface="Times New Roman" panose="02020603050405020304" pitchFamily="18" charset="0"/>
                  </a:rPr>
                  <a:t>	</a:t>
                </a:r>
              </a:p>
              <a:p>
                <a:pPr marL="139700" indent="0">
                  <a:buNone/>
                </a:pPr>
                <a:endParaRPr lang="en-CA" sz="2000" i="1" dirty="0">
                  <a:latin typeface="Times New Roman" panose="02020603050405020304" pitchFamily="18" charset="0"/>
                  <a:cs typeface="Times New Roman" panose="02020603050405020304" pitchFamily="18" charset="0"/>
                </a:endParaRPr>
              </a:p>
              <a:p>
                <a:pPr marL="139700" indent="0">
                  <a:buNone/>
                </a:pPr>
                <a:r>
                  <a:rPr lang="en-CA" sz="2000" b="0" i="1"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l-GR" sz="2000" b="0" i="1" smtClean="0">
                            <a:effectLst/>
                            <a:latin typeface="Cambria Math" panose="02040503050406030204" pitchFamily="18" charset="0"/>
                          </a:rPr>
                        </m:ctrlPr>
                      </m:sSubPr>
                      <m:e>
                        <m:r>
                          <m:rPr>
                            <m:nor/>
                          </m:rPr>
                          <a:rPr lang="en-GB" sz="2000" dirty="0">
                            <a:latin typeface="Times New Roman" panose="02020603050405020304" pitchFamily="18" charset="0"/>
                            <a:cs typeface="Times New Roman" panose="02020603050405020304" pitchFamily="18" charset="0"/>
                          </a:rPr>
                          <m:t>∇</m:t>
                        </m:r>
                      </m:e>
                      <m:sub>
                        <m:r>
                          <m:rPr>
                            <m:nor/>
                          </m:rPr>
                          <a:rPr lang="el-GR" sz="2000" i="1" dirty="0">
                            <a:latin typeface="Times New Roman" panose="02020603050405020304" pitchFamily="18" charset="0"/>
                            <a:cs typeface="Times New Roman" panose="02020603050405020304" pitchFamily="18" charset="0"/>
                          </a:rPr>
                          <m:t>θ</m:t>
                        </m:r>
                      </m:sub>
                    </m:sSub>
                    <m:r>
                      <a:rPr lang="el-GR" sz="2000" b="0" i="1" smtClean="0">
                        <a:effectLst/>
                        <a:latin typeface="Cambria Math" panose="02040503050406030204" pitchFamily="18" charset="0"/>
                      </a:rPr>
                      <m:t> </m:t>
                    </m:r>
                  </m:oMath>
                </a14:m>
                <a:r>
                  <a:rPr lang="el-GR" sz="2000" b="0" i="0" dirty="0">
                    <a:effectLst/>
                    <a:latin typeface="Times New Roman" panose="02020603050405020304" pitchFamily="18" charset="0"/>
                    <a:cs typeface="Times New Roman" panose="02020603050405020304" pitchFamily="18" charset="0"/>
                  </a:rPr>
                  <a:t>​</a:t>
                </a:r>
                <a:r>
                  <a:rPr lang="en-GB" sz="2000" b="0" i="1" dirty="0">
                    <a:effectLst/>
                    <a:latin typeface="Times New Roman" panose="02020603050405020304" pitchFamily="18" charset="0"/>
                    <a:cs typeface="Times New Roman" panose="02020603050405020304" pitchFamily="18" charset="0"/>
                  </a:rPr>
                  <a:t>J</a:t>
                </a:r>
                <a:r>
                  <a:rPr lang="en-GB" sz="2000" b="0" i="0" dirty="0">
                    <a:effectLst/>
                    <a:latin typeface="Times New Roman" panose="02020603050405020304" pitchFamily="18" charset="0"/>
                    <a:cs typeface="Times New Roman" panose="02020603050405020304" pitchFamily="18" charset="0"/>
                  </a:rPr>
                  <a:t>(</a:t>
                </a:r>
                <a:r>
                  <a:rPr lang="el-GR" sz="2000" b="0" i="1" dirty="0">
                    <a:effectLst/>
                    <a:latin typeface="Times New Roman" panose="02020603050405020304" pitchFamily="18" charset="0"/>
                    <a:cs typeface="Times New Roman" panose="02020603050405020304" pitchFamily="18" charset="0"/>
                  </a:rPr>
                  <a:t>θ</a:t>
                </a:r>
                <a:r>
                  <a:rPr lang="el-GR" sz="2000" b="0" i="0" dirty="0">
                    <a:effectLst/>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l-GR" sz="2000" i="1">
                            <a:latin typeface="Cambria Math" panose="02040503050406030204" pitchFamily="18" charset="0"/>
                          </a:rPr>
                        </m:ctrlPr>
                      </m:sSubPr>
                      <m:e>
                        <m:r>
                          <a:rPr lang="en-CA" sz="2000" b="0" i="1" smtClean="0">
                            <a:latin typeface="Cambria Math" panose="02040503050406030204" pitchFamily="18" charset="0"/>
                          </a:rPr>
                          <m:t>𝐸</m:t>
                        </m:r>
                      </m:e>
                      <m:sub>
                        <m:r>
                          <m:rPr>
                            <m:nor/>
                          </m:rPr>
                          <a:rPr lang="el-GR" sz="2000" i="1" dirty="0">
                            <a:latin typeface="Times New Roman" panose="02020603050405020304" pitchFamily="18" charset="0"/>
                            <a:cs typeface="Times New Roman" panose="02020603050405020304" pitchFamily="18" charset="0"/>
                          </a:rPr>
                          <m:t>π</m:t>
                        </m:r>
                      </m:sub>
                    </m:sSub>
                    <m:r>
                      <a:rPr lang="el-GR" sz="2000" i="1">
                        <a:latin typeface="Cambria Math" panose="02040503050406030204" pitchFamily="18" charset="0"/>
                      </a:rPr>
                      <m:t> </m:t>
                    </m:r>
                  </m:oMath>
                </a14:m>
                <a:r>
                  <a:rPr lang="el-GR" sz="2000" b="0" i="0" dirty="0">
                    <a:effectLst/>
                    <a:latin typeface="Times New Roman" panose="02020603050405020304" pitchFamily="18" charset="0"/>
                    <a:cs typeface="Times New Roman" panose="02020603050405020304" pitchFamily="18" charset="0"/>
                  </a:rPr>
                  <a:t>​[</a:t>
                </a:r>
                <a14:m>
                  <m:oMath xmlns:m="http://schemas.openxmlformats.org/officeDocument/2006/math">
                    <m:sSub>
                      <m:sSubPr>
                        <m:ctrlPr>
                          <a:rPr lang="el-GR" sz="2000" i="1">
                            <a:latin typeface="Cambria Math" panose="02040503050406030204" pitchFamily="18" charset="0"/>
                          </a:rPr>
                        </m:ctrlPr>
                      </m:sSubPr>
                      <m:e>
                        <m:r>
                          <a:rPr lang="en-CA" sz="2000" i="1">
                            <a:latin typeface="Cambria Math" panose="02040503050406030204" pitchFamily="18" charset="0"/>
                          </a:rPr>
                          <m:t>𝐺</m:t>
                        </m:r>
                      </m:e>
                      <m:sub>
                        <m:r>
                          <a:rPr lang="en-CA" sz="2000" i="1">
                            <a:latin typeface="Cambria Math" panose="02040503050406030204" pitchFamily="18" charset="0"/>
                          </a:rPr>
                          <m:t>𝑡</m:t>
                        </m:r>
                      </m:sub>
                    </m:sSub>
                    <m:r>
                      <a:rPr lang="el-GR" sz="2000" i="1">
                        <a:latin typeface="Cambria Math" panose="02040503050406030204" pitchFamily="18" charset="0"/>
                      </a:rPr>
                      <m:t> </m:t>
                    </m:r>
                    <m:sSub>
                      <m:sSubPr>
                        <m:ctrlPr>
                          <a:rPr lang="el-GR" sz="2000" i="1">
                            <a:latin typeface="Cambria Math" panose="02040503050406030204" pitchFamily="18" charset="0"/>
                          </a:rPr>
                        </m:ctrlPr>
                      </m:sSubPr>
                      <m:e>
                        <m:r>
                          <m:rPr>
                            <m:nor/>
                          </m:rPr>
                          <a:rPr lang="en-GB" sz="2000" dirty="0">
                            <a:latin typeface="Times New Roman" panose="02020603050405020304" pitchFamily="18" charset="0"/>
                            <a:cs typeface="Times New Roman" panose="02020603050405020304" pitchFamily="18" charset="0"/>
                          </a:rPr>
                          <m:t>​</m:t>
                        </m:r>
                        <m:r>
                          <m:rPr>
                            <m:nor/>
                          </m:rPr>
                          <a:rPr lang="en-GB" sz="2000" dirty="0">
                            <a:latin typeface="Times New Roman" panose="02020603050405020304" pitchFamily="18" charset="0"/>
                            <a:cs typeface="Times New Roman" panose="02020603050405020304" pitchFamily="18" charset="0"/>
                          </a:rPr>
                          <m:t>∇</m:t>
                        </m:r>
                      </m:e>
                      <m:sub>
                        <m:r>
                          <m:rPr>
                            <m:nor/>
                          </m:rPr>
                          <a:rPr lang="el-GR" sz="2000" i="1" dirty="0">
                            <a:latin typeface="Times New Roman" panose="02020603050405020304" pitchFamily="18" charset="0"/>
                            <a:cs typeface="Times New Roman" panose="02020603050405020304" pitchFamily="18" charset="0"/>
                          </a:rPr>
                          <m:t>θ</m:t>
                        </m:r>
                      </m:sub>
                    </m:sSub>
                    <m:r>
                      <a:rPr lang="el-GR" sz="2000" i="1">
                        <a:latin typeface="Cambria Math" panose="02040503050406030204" pitchFamily="18" charset="0"/>
                      </a:rPr>
                      <m:t> </m:t>
                    </m:r>
                  </m:oMath>
                </a14:m>
                <a:r>
                  <a:rPr lang="en-GB" sz="2000" dirty="0">
                    <a:latin typeface="Times New Roman" panose="02020603050405020304" pitchFamily="18" charset="0"/>
                    <a:cs typeface="Times New Roman" panose="02020603050405020304" pitchFamily="18" charset="0"/>
                  </a:rPr>
                  <a:t>ln</a:t>
                </a:r>
                <a14:m>
                  <m:oMath xmlns:m="http://schemas.openxmlformats.org/officeDocument/2006/math">
                    <m:sSub>
                      <m:sSubPr>
                        <m:ctrlPr>
                          <a:rPr lang="el-GR" sz="2000" i="1">
                            <a:latin typeface="Cambria Math" panose="02040503050406030204" pitchFamily="18" charset="0"/>
                          </a:rPr>
                        </m:ctrlPr>
                      </m:sSubPr>
                      <m:e>
                        <m:r>
                          <m:rPr>
                            <m:nor/>
                          </m:rPr>
                          <a:rPr lang="el-GR" sz="2000" i="1" dirty="0">
                            <a:latin typeface="Times New Roman" panose="02020603050405020304" pitchFamily="18" charset="0"/>
                            <a:cs typeface="Times New Roman" panose="02020603050405020304" pitchFamily="18" charset="0"/>
                          </a:rPr>
                          <m:t>π</m:t>
                        </m:r>
                      </m:e>
                      <m:sub>
                        <m:r>
                          <m:rPr>
                            <m:nor/>
                          </m:rPr>
                          <a:rPr lang="el-GR" sz="2000" i="1" dirty="0">
                            <a:latin typeface="Times New Roman" panose="02020603050405020304" pitchFamily="18" charset="0"/>
                            <a:cs typeface="Times New Roman" panose="02020603050405020304" pitchFamily="18" charset="0"/>
                          </a:rPr>
                          <m:t>θ</m:t>
                        </m:r>
                      </m:sub>
                    </m:sSub>
                    <m:r>
                      <a:rPr lang="el-GR" sz="2000" i="1">
                        <a:latin typeface="Cambria Math" panose="02040503050406030204" pitchFamily="18" charset="0"/>
                      </a:rPr>
                      <m:t> </m:t>
                    </m:r>
                  </m:oMath>
                </a14:m>
                <a:r>
                  <a:rPr lang="el-GR" sz="2000" dirty="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l-GR" sz="2000" i="1">
                            <a:latin typeface="Cambria Math" panose="02040503050406030204" pitchFamily="18" charset="0"/>
                          </a:rPr>
                        </m:ctrlPr>
                      </m:sSubPr>
                      <m:e>
                        <m:r>
                          <a:rPr lang="en-CA" sz="2000" i="1">
                            <a:latin typeface="Cambria Math" panose="02040503050406030204" pitchFamily="18" charset="0"/>
                          </a:rPr>
                          <m:t>𝐴</m:t>
                        </m:r>
                      </m:e>
                      <m:sub>
                        <m:r>
                          <a:rPr lang="en-CA" sz="2000" i="1">
                            <a:latin typeface="Cambria Math" panose="02040503050406030204" pitchFamily="18" charset="0"/>
                          </a:rPr>
                          <m:t>𝑡</m:t>
                        </m:r>
                      </m:sub>
                    </m:sSub>
                    <m:r>
                      <a:rPr lang="el-GR" sz="2000" i="1">
                        <a:latin typeface="Cambria Math" panose="02040503050406030204" pitchFamily="18" charset="0"/>
                      </a:rPr>
                      <m:t> </m:t>
                    </m:r>
                  </m:oMath>
                </a14:m>
                <a:r>
                  <a:rPr lang="en-GB"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l-GR" sz="2000" i="1">
                            <a:latin typeface="Cambria Math" panose="02040503050406030204" pitchFamily="18" charset="0"/>
                          </a:rPr>
                        </m:ctrlPr>
                      </m:sSubPr>
                      <m:e>
                        <m:r>
                          <a:rPr lang="en-CA" sz="2000" i="1">
                            <a:latin typeface="Cambria Math" panose="02040503050406030204" pitchFamily="18" charset="0"/>
                          </a:rPr>
                          <m:t>𝑆</m:t>
                        </m:r>
                      </m:e>
                      <m:sub>
                        <m:r>
                          <a:rPr lang="en-CA" sz="2000" i="1">
                            <a:latin typeface="Cambria Math" panose="02040503050406030204" pitchFamily="18" charset="0"/>
                          </a:rPr>
                          <m:t>𝑡</m:t>
                        </m:r>
                      </m:sub>
                    </m:sSub>
                    <m:r>
                      <a:rPr lang="el-GR" sz="2000" i="1">
                        <a:latin typeface="Cambria Math" panose="02040503050406030204" pitchFamily="18" charset="0"/>
                      </a:rPr>
                      <m:t> </m:t>
                    </m:r>
                  </m:oMath>
                </a14:m>
                <a:r>
                  <a:rPr lang="en-GB" sz="2000" dirty="0">
                    <a:latin typeface="Times New Roman" panose="02020603050405020304" pitchFamily="18" charset="0"/>
                    <a:cs typeface="Times New Roman" panose="02020603050405020304" pitchFamily="18" charset="0"/>
                  </a:rPr>
                  <a:t>​). </a:t>
                </a:r>
              </a:p>
              <a:p>
                <a:pPr marL="139700" indent="0">
                  <a:buNone/>
                </a:pPr>
                <a:endParaRPr lang="en-GB" sz="2000" b="0" i="0" dirty="0">
                  <a:effectLst/>
                  <a:latin typeface="Times New Roman" panose="02020603050405020304" pitchFamily="18" charset="0"/>
                  <a:cs typeface="Times New Roman" panose="02020603050405020304" pitchFamily="18" charset="0"/>
                </a:endParaRPr>
              </a:p>
              <a:p>
                <a:pPr marL="139700" indent="0">
                  <a:buNone/>
                </a:pPr>
                <a:r>
                  <a:rPr lang="en-GB" sz="2000" b="0" i="0" dirty="0">
                    <a:effectLst/>
                    <a:latin typeface="Times New Roman" panose="02020603050405020304" pitchFamily="18" charset="0"/>
                    <a:cs typeface="Times New Roman" panose="02020603050405020304" pitchFamily="18" charset="0"/>
                  </a:rPr>
                  <a:t>where</a:t>
                </a:r>
                <a:r>
                  <a:rPr lang="el-GR"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l-GR" sz="2000" i="1" smtClean="0">
                            <a:latin typeface="Cambria Math" panose="02040503050406030204" pitchFamily="18" charset="0"/>
                          </a:rPr>
                        </m:ctrlPr>
                      </m:sSubPr>
                      <m:e>
                        <m:r>
                          <a:rPr lang="en-CA" sz="2000" b="0" i="1" smtClean="0">
                            <a:latin typeface="Cambria Math" panose="02040503050406030204" pitchFamily="18" charset="0"/>
                          </a:rPr>
                          <m:t>𝐺</m:t>
                        </m:r>
                      </m:e>
                      <m:sub>
                        <m:r>
                          <a:rPr lang="en-CA" sz="2000" b="0" i="1" smtClean="0">
                            <a:latin typeface="Cambria Math" panose="02040503050406030204" pitchFamily="18" charset="0"/>
                          </a:rPr>
                          <m:t>𝑡</m:t>
                        </m:r>
                      </m:sub>
                    </m:sSub>
                  </m:oMath>
                </a14:m>
                <a:r>
                  <a:rPr lang="en-GB" sz="2000" b="0" i="0" dirty="0">
                    <a:effectLst/>
                    <a:latin typeface="Times New Roman" panose="02020603050405020304" pitchFamily="18" charset="0"/>
                    <a:cs typeface="Times New Roman" panose="02020603050405020304" pitchFamily="18" charset="0"/>
                  </a:rPr>
                  <a:t> is the total discounted return from timestep </a:t>
                </a:r>
                <a:r>
                  <a:rPr lang="en-GB" sz="2000" b="0" i="1" dirty="0">
                    <a:effectLst/>
                    <a:latin typeface="Times New Roman" panose="02020603050405020304" pitchFamily="18" charset="0"/>
                    <a:cs typeface="Times New Roman" panose="02020603050405020304" pitchFamily="18" charset="0"/>
                  </a:rPr>
                  <a:t>t</a:t>
                </a:r>
                <a:r>
                  <a:rPr lang="en-GB" sz="2000" b="0" i="0" dirty="0">
                    <a:effectLst/>
                    <a:latin typeface="Times New Roman" panose="02020603050405020304" pitchFamily="18" charset="0"/>
                    <a:cs typeface="Times New Roman" panose="02020603050405020304" pitchFamily="18" charset="0"/>
                  </a:rPr>
                  <a:t>.</a:t>
                </a:r>
              </a:p>
            </p:txBody>
          </p:sp>
        </mc:Choice>
        <mc:Fallback xmlns="">
          <p:sp>
            <p:nvSpPr>
              <p:cNvPr id="3" name="TextBox 2">
                <a:extLst>
                  <a:ext uri="{FF2B5EF4-FFF2-40B4-BE49-F238E27FC236}">
                    <a16:creationId xmlns:a16="http://schemas.microsoft.com/office/drawing/2014/main" id="{8BBA5289-7AAD-7116-209D-97D3D420CE3A}"/>
                  </a:ext>
                </a:extLst>
              </p:cNvPr>
              <p:cNvSpPr txBox="1">
                <a:spLocks noRot="1" noChangeAspect="1" noMove="1" noResize="1" noEditPoints="1" noAdjustHandles="1" noChangeArrowheads="1" noChangeShapeType="1" noTextEdit="1"/>
              </p:cNvSpPr>
              <p:nvPr/>
            </p:nvSpPr>
            <p:spPr>
              <a:xfrm>
                <a:off x="906780" y="1684216"/>
                <a:ext cx="7025640" cy="1653017"/>
              </a:xfrm>
              <a:prstGeom prst="rect">
                <a:avLst/>
              </a:prstGeom>
              <a:blipFill>
                <a:blip r:embed="rId2"/>
                <a:stretch>
                  <a:fillRect b="-5904"/>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849668D8-86D0-1037-A22B-C95C28CBCFC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6" name="Google Shape;182;p32">
            <a:extLst>
              <a:ext uri="{FF2B5EF4-FFF2-40B4-BE49-F238E27FC236}">
                <a16:creationId xmlns:a16="http://schemas.microsoft.com/office/drawing/2014/main" id="{3BCF969C-9786-FD01-9E84-B75312944614}"/>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16</a:t>
            </a:fld>
            <a:endParaRPr lang="en" sz="110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83FA4D3-411D-66D5-874C-E0639F226C60}"/>
              </a:ext>
            </a:extLst>
          </p:cNvPr>
          <p:cNvSpPr txBox="1">
            <a:spLocks/>
          </p:cNvSpPr>
          <p:nvPr/>
        </p:nvSpPr>
        <p:spPr>
          <a:xfrm>
            <a:off x="714704" y="562396"/>
            <a:ext cx="7886700" cy="59584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indent="0" algn="l">
              <a:buNone/>
            </a:pPr>
            <a:r>
              <a:rPr lang="en-GB" sz="2000" b="1" i="0" dirty="0">
                <a:effectLst/>
                <a:latin typeface="Times New Roman" panose="02020603050405020304" pitchFamily="18" charset="0"/>
                <a:cs typeface="Times New Roman" panose="02020603050405020304" pitchFamily="18" charset="0"/>
              </a:rPr>
              <a:t>Mathematical Representation</a:t>
            </a:r>
            <a:r>
              <a:rPr lang="en-GB" sz="2000"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80437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2A93-7C56-AA17-AA60-96D6E91231DD}"/>
              </a:ext>
            </a:extLst>
          </p:cNvPr>
          <p:cNvSpPr>
            <a:spLocks noGrp="1"/>
          </p:cNvSpPr>
          <p:nvPr>
            <p:ph type="title"/>
          </p:nvPr>
        </p:nvSpPr>
        <p:spPr>
          <a:xfrm>
            <a:off x="465877" y="72772"/>
            <a:ext cx="7886700" cy="994172"/>
          </a:xfrm>
        </p:spPr>
        <p:txBody>
          <a:bodyPr>
            <a:normAutofit/>
          </a:bodyPr>
          <a:lstStyle/>
          <a:p>
            <a:r>
              <a:rPr lang="en-CA" sz="2000" b="1" dirty="0">
                <a:latin typeface="Times New Roman" panose="02020603050405020304" pitchFamily="18" charset="0"/>
                <a:cs typeface="Times New Roman" panose="02020603050405020304" pitchFamily="18" charset="0"/>
              </a:rPr>
              <a:t>Example of REINFORCE algorithm</a:t>
            </a:r>
            <a:endParaRPr lang="en-GB"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1A23D0D-F0B1-3706-7C94-CDA80F2C701A}"/>
              </a:ext>
            </a:extLst>
          </p:cNvPr>
          <p:cNvSpPr>
            <a:spLocks noGrp="1"/>
          </p:cNvSpPr>
          <p:nvPr>
            <p:ph type="body" idx="1"/>
          </p:nvPr>
        </p:nvSpPr>
        <p:spPr>
          <a:xfrm>
            <a:off x="465877" y="904837"/>
            <a:ext cx="7886700" cy="3537902"/>
          </a:xfrm>
        </p:spPr>
        <p:txBody>
          <a:bodyPr>
            <a:normAutofit/>
          </a:bodyPr>
          <a:lstStyle/>
          <a:p>
            <a:pPr algn="l"/>
            <a:r>
              <a:rPr lang="en-GB" sz="1600" b="0" i="0" dirty="0">
                <a:effectLst/>
                <a:latin typeface="Times New Roman" panose="02020603050405020304" pitchFamily="18" charset="0"/>
                <a:cs typeface="Times New Roman" panose="02020603050405020304" pitchFamily="18" charset="0"/>
              </a:rPr>
              <a:t>Let's say we have a simplified scenario where a drone is learning to fly through a series of waypoints to reach a target. Each action the drone takes is either moving forward, ascending, or descending. The reward is given based on the drone's proximity to the next waypoint—closer proximity yields a higher reward.</a:t>
            </a:r>
          </a:p>
          <a:p>
            <a:pPr algn="l"/>
            <a:r>
              <a:rPr lang="en-GB" sz="1600" b="0" i="0" dirty="0">
                <a:effectLst/>
                <a:latin typeface="Times New Roman" panose="02020603050405020304" pitchFamily="18" charset="0"/>
                <a:cs typeface="Times New Roman" panose="02020603050405020304" pitchFamily="18" charset="0"/>
              </a:rPr>
              <a:t>For this example, let's consider a single episode where the drone takes three actions to reach the target.</a:t>
            </a:r>
          </a:p>
          <a:p>
            <a:pPr marL="139700" indent="0" algn="l">
              <a:buNone/>
            </a:pPr>
            <a:endParaRPr lang="en-GB" sz="1600" b="1" dirty="0">
              <a:effectLst/>
              <a:latin typeface="Times New Roman" panose="02020603050405020304" pitchFamily="18" charset="0"/>
              <a:cs typeface="Times New Roman" panose="02020603050405020304" pitchFamily="18" charset="0"/>
            </a:endParaRPr>
          </a:p>
          <a:p>
            <a:pPr marL="139700" indent="0" algn="l">
              <a:buNone/>
            </a:pPr>
            <a:endParaRPr lang="en-GB" sz="1600" b="1" dirty="0">
              <a:latin typeface="Times New Roman" panose="02020603050405020304" pitchFamily="18" charset="0"/>
              <a:cs typeface="Times New Roman" panose="02020603050405020304" pitchFamily="18" charset="0"/>
            </a:endParaRPr>
          </a:p>
          <a:p>
            <a:pPr marL="139700" indent="0" algn="l">
              <a:buNone/>
            </a:pPr>
            <a:endParaRPr lang="en-GB" sz="1600" b="1" dirty="0">
              <a:effectLst/>
              <a:latin typeface="Times New Roman" panose="02020603050405020304" pitchFamily="18" charset="0"/>
              <a:cs typeface="Times New Roman" panose="02020603050405020304" pitchFamily="18" charset="0"/>
            </a:endParaRPr>
          </a:p>
          <a:p>
            <a:pPr marL="139700" indent="0">
              <a:buNone/>
            </a:pPr>
            <a:endParaRPr lang="en-GB" sz="1600" dirty="0"/>
          </a:p>
        </p:txBody>
      </p:sp>
      <p:pic>
        <p:nvPicPr>
          <p:cNvPr id="4" name="Picture 3">
            <a:extLst>
              <a:ext uri="{FF2B5EF4-FFF2-40B4-BE49-F238E27FC236}">
                <a16:creationId xmlns:a16="http://schemas.microsoft.com/office/drawing/2014/main" id="{53ECAC11-E412-C612-6020-CE84BB13EF0E}"/>
              </a:ext>
            </a:extLst>
          </p:cNvPr>
          <p:cNvPicPr>
            <a:picLocks noChangeAspect="1"/>
          </p:cNvPicPr>
          <p:nvPr/>
        </p:nvPicPr>
        <p:blipFill>
          <a:blip r:embed="rId2"/>
          <a:stretch>
            <a:fillRect/>
          </a:stretch>
        </p:blipFill>
        <p:spPr>
          <a:xfrm>
            <a:off x="2614537" y="2532217"/>
            <a:ext cx="3589379" cy="1910522"/>
          </a:xfrm>
          <a:prstGeom prst="rect">
            <a:avLst/>
          </a:prstGeom>
        </p:spPr>
      </p:pic>
      <p:sp>
        <p:nvSpPr>
          <p:cNvPr id="5" name="TextBox 4">
            <a:extLst>
              <a:ext uri="{FF2B5EF4-FFF2-40B4-BE49-F238E27FC236}">
                <a16:creationId xmlns:a16="http://schemas.microsoft.com/office/drawing/2014/main" id="{BD643AF3-C4F1-5D71-BBD3-7021E8E8AE85}"/>
              </a:ext>
            </a:extLst>
          </p:cNvPr>
          <p:cNvSpPr txBox="1"/>
          <p:nvPr/>
        </p:nvSpPr>
        <p:spPr>
          <a:xfrm>
            <a:off x="3525998" y="4354101"/>
            <a:ext cx="2092004" cy="430887"/>
          </a:xfrm>
          <a:prstGeom prst="rect">
            <a:avLst/>
          </a:prstGeom>
          <a:noFill/>
        </p:spPr>
        <p:txBody>
          <a:bodyPr wrap="square" lIns="91440" tIns="45720" rIns="91440" bIns="45720" rtlCol="0" anchor="t">
            <a:spAutoFit/>
          </a:bodyPr>
          <a:lstStyle/>
          <a:p>
            <a:r>
              <a:rPr lang="en-CA" sz="1100" dirty="0">
                <a:latin typeface="Times New Roman"/>
              </a:rPr>
              <a:t> </a:t>
            </a:r>
            <a:r>
              <a:rPr lang="en-CA" sz="1100" dirty="0">
                <a:latin typeface="Times New Roman"/>
                <a:hlinkClick r:id="rId3"/>
              </a:rPr>
              <a:t>https://tinyurl.com/3be72bh8</a:t>
            </a:r>
            <a:endParaRPr lang="en-CA" sz="1100" dirty="0">
              <a:latin typeface="Times New Roman"/>
            </a:endParaRPr>
          </a:p>
          <a:p>
            <a:endParaRPr lang="en-GB" sz="1100" dirty="0">
              <a:latin typeface="Times New Roman"/>
            </a:endParaRPr>
          </a:p>
        </p:txBody>
      </p:sp>
      <p:sp>
        <p:nvSpPr>
          <p:cNvPr id="8" name="Google Shape;182;p32">
            <a:extLst>
              <a:ext uri="{FF2B5EF4-FFF2-40B4-BE49-F238E27FC236}">
                <a16:creationId xmlns:a16="http://schemas.microsoft.com/office/drawing/2014/main" id="{958C911F-9506-FFA8-4BE0-AB9148FF31CD}"/>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17</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11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03640" y="48834"/>
            <a:ext cx="8515351"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GB" sz="1800" b="1" dirty="0">
                <a:latin typeface="Times New Roman" panose="02020603050405020304" pitchFamily="18" charset="0"/>
                <a:cs typeface="Times New Roman" panose="02020603050405020304" pitchFamily="18" charset="0"/>
              </a:rPr>
              <a:t>Actor-Critic Method in Reinforcement Learning</a:t>
            </a:r>
          </a:p>
        </p:txBody>
      </p:sp>
      <p:sp>
        <p:nvSpPr>
          <p:cNvPr id="181" name="Google Shape;181;p32"/>
          <p:cNvSpPr txBox="1">
            <a:spLocks noGrp="1"/>
          </p:cNvSpPr>
          <p:nvPr>
            <p:ph type="body" idx="1"/>
          </p:nvPr>
        </p:nvSpPr>
        <p:spPr>
          <a:xfrm>
            <a:off x="403640" y="919201"/>
            <a:ext cx="7886700" cy="3580988"/>
          </a:xfrm>
          <a:prstGeom prst="rect">
            <a:avLst/>
          </a:prstGeom>
          <a:noFill/>
          <a:ln>
            <a:noFill/>
          </a:ln>
        </p:spPr>
        <p:txBody>
          <a:bodyPr spcFirstLastPara="1" wrap="square" lIns="68575" tIns="34275" rIns="68575" bIns="34275" anchor="t" anchorCtr="0">
            <a:normAutofit/>
          </a:bodyPr>
          <a:lstStyle/>
          <a:p>
            <a:pPr algn="l">
              <a:buFont typeface="Arial" panose="020B0604020202020204" pitchFamily="34" charset="0"/>
              <a:buChar char="•"/>
            </a:pPr>
            <a:r>
              <a:rPr lang="en-GB" sz="1600" b="1" i="0" dirty="0">
                <a:effectLst/>
                <a:latin typeface="Times New Roman" panose="02020603050405020304" pitchFamily="18" charset="0"/>
                <a:cs typeface="Times New Roman" panose="02020603050405020304" pitchFamily="18" charset="0"/>
              </a:rPr>
              <a:t>Actor (Policy Model)</a:t>
            </a:r>
            <a:r>
              <a:rPr lang="en-GB" sz="1600" b="0" i="0" dirty="0">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GB" sz="1600" b="0" i="0" dirty="0">
                <a:effectLst/>
                <a:latin typeface="Times New Roman" panose="02020603050405020304" pitchFamily="18" charset="0"/>
                <a:cs typeface="Times New Roman" panose="02020603050405020304" pitchFamily="18" charset="0"/>
              </a:rPr>
              <a:t>The actor makes decisions, mapping states to actions.</a:t>
            </a:r>
          </a:p>
          <a:p>
            <a:pPr marL="742950" lvl="1" indent="-285750" algn="l">
              <a:buFont typeface="Arial" panose="020B0604020202020204" pitchFamily="34" charset="0"/>
              <a:buChar char="•"/>
            </a:pPr>
            <a:r>
              <a:rPr lang="en-GB" sz="1600" b="0" i="0" dirty="0">
                <a:effectLst/>
                <a:latin typeface="Times New Roman" panose="02020603050405020304" pitchFamily="18" charset="0"/>
                <a:cs typeface="Times New Roman" panose="02020603050405020304" pitchFamily="18" charset="0"/>
              </a:rPr>
              <a:t>It is responsible for generating actions in an environment based on a policy.</a:t>
            </a:r>
          </a:p>
          <a:p>
            <a:pPr algn="l">
              <a:buFont typeface="Arial" panose="020B0604020202020204" pitchFamily="34" charset="0"/>
              <a:buChar char="•"/>
            </a:pPr>
            <a:r>
              <a:rPr lang="en-GB" sz="1600" b="1" i="0" dirty="0">
                <a:effectLst/>
                <a:latin typeface="Times New Roman" panose="02020603050405020304" pitchFamily="18" charset="0"/>
                <a:cs typeface="Times New Roman" panose="02020603050405020304" pitchFamily="18" charset="0"/>
              </a:rPr>
              <a:t>Critic (Value Model)</a:t>
            </a:r>
            <a:r>
              <a:rPr lang="en-GB" sz="1600" b="0" i="0" dirty="0">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GB" sz="1600" b="0" i="0" dirty="0">
                <a:effectLst/>
                <a:latin typeface="Times New Roman"/>
                <a:cs typeface="Times New Roman"/>
              </a:rPr>
              <a:t>The critic </a:t>
            </a:r>
            <a:r>
              <a:rPr lang="en-GB" sz="1600" dirty="0">
                <a:latin typeface="Times New Roman"/>
                <a:cs typeface="Times New Roman"/>
              </a:rPr>
              <a:t>assess</a:t>
            </a:r>
            <a:r>
              <a:rPr lang="en-GB" sz="1600" b="0" i="0" dirty="0">
                <a:effectLst/>
                <a:latin typeface="Times New Roman"/>
                <a:cs typeface="Times New Roman"/>
              </a:rPr>
              <a:t> the actions taken by the actor.</a:t>
            </a:r>
          </a:p>
          <a:p>
            <a:pPr marL="742950" lvl="1" indent="-285750" algn="l">
              <a:buFont typeface="Arial" panose="020B0604020202020204" pitchFamily="34" charset="0"/>
              <a:buChar char="•"/>
            </a:pPr>
            <a:r>
              <a:rPr lang="en-GB" sz="1600" b="0" i="0" dirty="0">
                <a:effectLst/>
                <a:latin typeface="Times New Roman" panose="02020603050405020304" pitchFamily="18" charset="0"/>
                <a:cs typeface="Times New Roman" panose="02020603050405020304" pitchFamily="18" charset="0"/>
              </a:rPr>
              <a:t>It estimates the value function of the current policy.</a:t>
            </a:r>
          </a:p>
          <a:p>
            <a:pPr marL="165100" lvl="0" indent="-25400" algn="l" rtl="0">
              <a:lnSpc>
                <a:spcPct val="90000"/>
              </a:lnSpc>
              <a:spcBef>
                <a:spcPts val="800"/>
              </a:spcBef>
              <a:spcAft>
                <a:spcPts val="0"/>
              </a:spcAft>
              <a:buClr>
                <a:schemeClr val="dk1"/>
              </a:buClr>
              <a:buSzPts val="2100"/>
              <a:buNone/>
            </a:pPr>
            <a:endParaRPr lang="en-GB" sz="1600" dirty="0">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ts val="2100"/>
              <a:buNone/>
            </a:pPr>
            <a:endParaRPr sz="1600" dirty="0">
              <a:latin typeface="Times New Roman" panose="02020603050405020304" pitchFamily="18" charset="0"/>
              <a:cs typeface="Times New Roman" panose="02020603050405020304" pitchFamily="18" charset="0"/>
            </a:endParaRPr>
          </a:p>
          <a:p>
            <a:pPr marL="508000" lvl="1" indent="-50800" algn="l" rtl="0">
              <a:lnSpc>
                <a:spcPct val="90000"/>
              </a:lnSpc>
              <a:spcBef>
                <a:spcPts val="400"/>
              </a:spcBef>
              <a:spcAft>
                <a:spcPts val="0"/>
              </a:spcAft>
              <a:buClr>
                <a:schemeClr val="dk1"/>
              </a:buClr>
              <a:buSzPts val="1800"/>
              <a:buNone/>
            </a:pPr>
            <a:endParaRPr sz="1600" dirty="0">
              <a:latin typeface="Times New Roman" panose="02020603050405020304" pitchFamily="18" charset="0"/>
              <a:cs typeface="Times New Roman" panose="02020603050405020304" pitchFamily="18" charset="0"/>
            </a:endParaRPr>
          </a:p>
          <a:p>
            <a:pPr marL="508000" lvl="1" indent="-50800" algn="l" rtl="0">
              <a:lnSpc>
                <a:spcPct val="90000"/>
              </a:lnSpc>
              <a:spcBef>
                <a:spcPts val="400"/>
              </a:spcBef>
              <a:spcAft>
                <a:spcPts val="0"/>
              </a:spcAft>
              <a:buClr>
                <a:schemeClr val="dk1"/>
              </a:buClr>
              <a:buSzPts val="1800"/>
              <a:buNone/>
            </a:pPr>
            <a:endParaRPr sz="1600" dirty="0">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ts val="2100"/>
              <a:buNone/>
            </a:pPr>
            <a:endParaRPr sz="1600" dirty="0">
              <a:latin typeface="Times New Roman" panose="02020603050405020304" pitchFamily="18" charset="0"/>
              <a:cs typeface="Times New Roman" panose="02020603050405020304" pitchFamily="18" charset="0"/>
            </a:endParaRPr>
          </a:p>
        </p:txBody>
      </p:sp>
      <p:pic>
        <p:nvPicPr>
          <p:cNvPr id="10" name="Picture 2" descr="What's the difference between actor critic and DDPG (deep deterministic  policy gradient)? - Quora">
            <a:extLst>
              <a:ext uri="{FF2B5EF4-FFF2-40B4-BE49-F238E27FC236}">
                <a16:creationId xmlns:a16="http://schemas.microsoft.com/office/drawing/2014/main" id="{541FD29D-1633-8271-6B80-C6E112FA5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383" y="2627845"/>
            <a:ext cx="2764725" cy="19242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CC1EC3F-4D63-CFB0-A7C0-312E526FF0CD}"/>
              </a:ext>
            </a:extLst>
          </p:cNvPr>
          <p:cNvSpPr txBox="1"/>
          <p:nvPr/>
        </p:nvSpPr>
        <p:spPr>
          <a:xfrm>
            <a:off x="3607630" y="4336686"/>
            <a:ext cx="2107369" cy="430887"/>
          </a:xfrm>
          <a:prstGeom prst="rect">
            <a:avLst/>
          </a:prstGeom>
          <a:noFill/>
        </p:spPr>
        <p:txBody>
          <a:bodyPr wrap="square" lIns="91440" tIns="45720" rIns="91440" bIns="45720" anchor="t">
            <a:spAutoFit/>
          </a:bodyPr>
          <a:lstStyle/>
          <a:p>
            <a:r>
              <a:rPr lang="en-CA" sz="1100" dirty="0">
                <a:latin typeface="Times New Roman"/>
                <a:hlinkClick r:id="rId4"/>
              </a:rPr>
              <a:t>https://tinyurl.com/y8fj264m</a:t>
            </a:r>
            <a:endParaRPr lang="en-CA" sz="1100">
              <a:latin typeface="Times New Roman"/>
            </a:endParaRPr>
          </a:p>
          <a:p>
            <a:endParaRPr lang="en-CA" sz="1100" dirty="0">
              <a:latin typeface="Times New Roman"/>
            </a:endParaRPr>
          </a:p>
        </p:txBody>
      </p:sp>
      <p:sp>
        <p:nvSpPr>
          <p:cNvPr id="4" name="Google Shape;182;p32">
            <a:extLst>
              <a:ext uri="{FF2B5EF4-FFF2-40B4-BE49-F238E27FC236}">
                <a16:creationId xmlns:a16="http://schemas.microsoft.com/office/drawing/2014/main" id="{55908EA2-C00F-B356-B640-8AB2446C134F}"/>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18</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tor critic method. | Download Scientific Diagram">
            <a:extLst>
              <a:ext uri="{FF2B5EF4-FFF2-40B4-BE49-F238E27FC236}">
                <a16:creationId xmlns:a16="http://schemas.microsoft.com/office/drawing/2014/main" id="{DDCE05D5-BDB0-3E90-24B0-48AB46B70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63" y="1094508"/>
            <a:ext cx="4010025" cy="29527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80;p32">
            <a:extLst>
              <a:ext uri="{FF2B5EF4-FFF2-40B4-BE49-F238E27FC236}">
                <a16:creationId xmlns:a16="http://schemas.microsoft.com/office/drawing/2014/main" id="{44AD5317-DD84-031E-BD0B-619EC58A94E7}"/>
              </a:ext>
            </a:extLst>
          </p:cNvPr>
          <p:cNvSpPr txBox="1">
            <a:spLocks noGrp="1"/>
          </p:cNvSpPr>
          <p:nvPr>
            <p:ph type="title"/>
          </p:nvPr>
        </p:nvSpPr>
        <p:spPr>
          <a:xfrm>
            <a:off x="403640" y="48834"/>
            <a:ext cx="8515351"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GB" sz="2400" b="1" dirty="0">
                <a:latin typeface="Times New Roman"/>
                <a:cs typeface="Times New Roman"/>
              </a:rPr>
              <a:t>Actor-Critic Method in Reinforcement Learning</a:t>
            </a:r>
          </a:p>
        </p:txBody>
      </p:sp>
      <p:sp>
        <p:nvSpPr>
          <p:cNvPr id="5" name="TextBox 4">
            <a:extLst>
              <a:ext uri="{FF2B5EF4-FFF2-40B4-BE49-F238E27FC236}">
                <a16:creationId xmlns:a16="http://schemas.microsoft.com/office/drawing/2014/main" id="{669E24D6-2B16-2E1D-6588-7865BCDC7314}"/>
              </a:ext>
            </a:extLst>
          </p:cNvPr>
          <p:cNvSpPr txBox="1"/>
          <p:nvPr/>
        </p:nvSpPr>
        <p:spPr>
          <a:xfrm>
            <a:off x="1977903" y="4225140"/>
            <a:ext cx="1762021" cy="430887"/>
          </a:xfrm>
          <a:prstGeom prst="rect">
            <a:avLst/>
          </a:prstGeom>
          <a:noFill/>
        </p:spPr>
        <p:txBody>
          <a:bodyPr wrap="none" lIns="91440" tIns="45720" rIns="91440" bIns="45720" rtlCol="0" anchor="t">
            <a:spAutoFit/>
          </a:bodyPr>
          <a:lstStyle/>
          <a:p>
            <a:r>
              <a:rPr lang="en-GB" sz="1100" dirty="0">
                <a:latin typeface="Times New Roman"/>
                <a:hlinkClick r:id="rId3"/>
              </a:rPr>
              <a:t>https://tinyurl.com/ydfsby2f</a:t>
            </a:r>
            <a:endParaRPr lang="en-GB" sz="1100">
              <a:latin typeface="Times New Roman"/>
            </a:endParaRPr>
          </a:p>
          <a:p>
            <a:endParaRPr lang="en-GB" sz="1100" dirty="0">
              <a:latin typeface="Times New Roman"/>
            </a:endParaRPr>
          </a:p>
        </p:txBody>
      </p:sp>
      <p:sp>
        <p:nvSpPr>
          <p:cNvPr id="3" name="TextBox 2">
            <a:extLst>
              <a:ext uri="{FF2B5EF4-FFF2-40B4-BE49-F238E27FC236}">
                <a16:creationId xmlns:a16="http://schemas.microsoft.com/office/drawing/2014/main" id="{A43A5569-D36B-E98C-82CB-D2B571385600}"/>
              </a:ext>
            </a:extLst>
          </p:cNvPr>
          <p:cNvSpPr txBox="1"/>
          <p:nvPr/>
        </p:nvSpPr>
        <p:spPr>
          <a:xfrm>
            <a:off x="5164967" y="1204865"/>
            <a:ext cx="296703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solidFill>
                  <a:srgbClr val="FF0000"/>
                </a:solidFill>
              </a:rPr>
              <a:t>Actor:</a:t>
            </a:r>
            <a:r>
              <a:rPr lang="en-US" sz="2000" i="1">
                <a:solidFill>
                  <a:schemeClr val="tx1"/>
                </a:solidFill>
              </a:rPr>
              <a:t> decides which action to take.</a:t>
            </a:r>
          </a:p>
          <a:p>
            <a:endParaRPr lang="en-US" sz="2000" i="1">
              <a:solidFill>
                <a:schemeClr val="tx1"/>
              </a:solidFill>
            </a:endParaRPr>
          </a:p>
          <a:p>
            <a:r>
              <a:rPr lang="en-US" sz="2000" i="1">
                <a:solidFill>
                  <a:schemeClr val="accent1"/>
                </a:solidFill>
              </a:rPr>
              <a:t>Critic :</a:t>
            </a:r>
            <a:r>
              <a:rPr lang="en-US" sz="2000" i="1">
                <a:solidFill>
                  <a:schemeClr val="bg2">
                    <a:lumMod val="75000"/>
                  </a:schemeClr>
                </a:solidFill>
              </a:rPr>
              <a:t> tells the actor how good its action was and how it should adjust.</a:t>
            </a:r>
          </a:p>
        </p:txBody>
      </p:sp>
      <p:sp>
        <p:nvSpPr>
          <p:cNvPr id="7" name="Google Shape;182;p32">
            <a:extLst>
              <a:ext uri="{FF2B5EF4-FFF2-40B4-BE49-F238E27FC236}">
                <a16:creationId xmlns:a16="http://schemas.microsoft.com/office/drawing/2014/main" id="{20825A8E-B7AC-90B1-BB4E-8CF67FAE7AA0}"/>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19</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9415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8D9F-7255-F5C2-C148-DF9C4FBDE5F4}"/>
              </a:ext>
            </a:extLst>
          </p:cNvPr>
          <p:cNvSpPr>
            <a:spLocks noGrp="1"/>
          </p:cNvSpPr>
          <p:nvPr>
            <p:ph type="title"/>
          </p:nvPr>
        </p:nvSpPr>
        <p:spPr>
          <a:xfrm>
            <a:off x="576611" y="273249"/>
            <a:ext cx="7886700" cy="994172"/>
          </a:xfrm>
        </p:spPr>
        <p:txBody>
          <a:bodyPr>
            <a:normAutofit/>
          </a:bodyPr>
          <a:lstStyle/>
          <a:p>
            <a:r>
              <a:rPr lang="en-CA" sz="2400" b="1" dirty="0">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4742559E-3FBC-0A3E-C9A9-1D194D58316E}"/>
              </a:ext>
            </a:extLst>
          </p:cNvPr>
          <p:cNvSpPr>
            <a:spLocks noGrp="1"/>
          </p:cNvSpPr>
          <p:nvPr>
            <p:ph type="body" idx="1"/>
          </p:nvPr>
        </p:nvSpPr>
        <p:spPr>
          <a:xfrm>
            <a:off x="576611" y="1116830"/>
            <a:ext cx="7886700" cy="3263504"/>
          </a:xfrm>
        </p:spPr>
        <p:txBody>
          <a:bodyPr>
            <a:normAutofit lnSpcReduction="10000"/>
          </a:bodyPr>
          <a:lstStyle/>
          <a:p>
            <a:r>
              <a:rPr lang="en-CA" sz="1600" dirty="0">
                <a:latin typeface="Times New Roman" panose="02020603050405020304" pitchFamily="18" charset="0"/>
                <a:cs typeface="Times New Roman" panose="02020603050405020304" pitchFamily="18" charset="0"/>
              </a:rPr>
              <a:t>Overview of learning models</a:t>
            </a:r>
          </a:p>
          <a:p>
            <a:r>
              <a:rPr lang="en-CA" sz="1600" dirty="0">
                <a:latin typeface="Times New Roman" panose="02020603050405020304" pitchFamily="18" charset="0"/>
                <a:cs typeface="Times New Roman" panose="02020603050405020304" pitchFamily="18" charset="0"/>
              </a:rPr>
              <a:t>Reinforcement Learning </a:t>
            </a:r>
          </a:p>
          <a:p>
            <a:r>
              <a:rPr lang="en-CA" sz="1600" dirty="0">
                <a:latin typeface="Times New Roman" panose="02020603050405020304" pitchFamily="18" charset="0"/>
                <a:cs typeface="Times New Roman" panose="02020603050405020304" pitchFamily="18" charset="0"/>
              </a:rPr>
              <a:t>Classification of Reinforcement Learning</a:t>
            </a:r>
          </a:p>
          <a:p>
            <a:r>
              <a:rPr lang="en-CA" sz="1600" dirty="0">
                <a:latin typeface="Times New Roman" panose="02020603050405020304" pitchFamily="18" charset="0"/>
                <a:cs typeface="Times New Roman" panose="02020603050405020304" pitchFamily="18" charset="0"/>
              </a:rPr>
              <a:t>Model based and Model-free Algorithm</a:t>
            </a:r>
          </a:p>
          <a:p>
            <a:r>
              <a:rPr lang="en-CA" sz="1600" dirty="0">
                <a:latin typeface="Times New Roman" panose="02020603050405020304" pitchFamily="18" charset="0"/>
                <a:cs typeface="Times New Roman" panose="02020603050405020304" pitchFamily="18" charset="0"/>
              </a:rPr>
              <a:t>Markov Decision Process</a:t>
            </a:r>
          </a:p>
          <a:p>
            <a:r>
              <a:rPr lang="en-CA" sz="1600" dirty="0">
                <a:latin typeface="Times New Roman" panose="02020603050405020304" pitchFamily="18" charset="0"/>
                <a:cs typeface="Times New Roman" panose="02020603050405020304" pitchFamily="18" charset="0"/>
              </a:rPr>
              <a:t>REINFORCE Algorithm</a:t>
            </a:r>
          </a:p>
          <a:p>
            <a:r>
              <a:rPr lang="en-CA" sz="1600" dirty="0">
                <a:latin typeface="Times New Roman" panose="02020603050405020304" pitchFamily="18" charset="0"/>
                <a:cs typeface="Times New Roman" panose="02020603050405020304" pitchFamily="18" charset="0"/>
              </a:rPr>
              <a:t>Actor-Critic Method</a:t>
            </a:r>
          </a:p>
          <a:p>
            <a:r>
              <a:rPr lang="en-US" sz="1600" dirty="0">
                <a:latin typeface="Times New Roman" panose="02020603050405020304" pitchFamily="18" charset="0"/>
                <a:cs typeface="Times New Roman" panose="02020603050405020304" pitchFamily="18" charset="0"/>
              </a:rPr>
              <a:t>Deep Deterministic policy gradient(DDPG)</a:t>
            </a:r>
          </a:p>
          <a:p>
            <a:r>
              <a:rPr lang="en-CA" sz="1600" dirty="0">
                <a:latin typeface="Times New Roman" panose="02020603050405020304" pitchFamily="18" charset="0"/>
                <a:cs typeface="Times New Roman" panose="02020603050405020304" pitchFamily="18" charset="0"/>
              </a:rPr>
              <a:t>DDPG Example</a:t>
            </a:r>
          </a:p>
          <a:p>
            <a:r>
              <a:rPr lang="en-CA" sz="1600" dirty="0">
                <a:latin typeface="Times New Roman" panose="02020603050405020304" pitchFamily="18" charset="0"/>
                <a:cs typeface="Times New Roman" panose="02020603050405020304" pitchFamily="18" charset="0"/>
              </a:rPr>
              <a:t>Reference</a:t>
            </a:r>
            <a:br>
              <a:rPr lang="en-CA" sz="1600" dirty="0">
                <a:latin typeface="Times New Roman" panose="02020603050405020304" pitchFamily="18" charset="0"/>
                <a:cs typeface="Times New Roman" panose="02020603050405020304" pitchFamily="18" charset="0"/>
              </a:rPr>
            </a:br>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p:txBody>
      </p:sp>
      <p:sp>
        <p:nvSpPr>
          <p:cNvPr id="4" name="Google Shape;182;p32">
            <a:extLst>
              <a:ext uri="{FF2B5EF4-FFF2-40B4-BE49-F238E27FC236}">
                <a16:creationId xmlns:a16="http://schemas.microsoft.com/office/drawing/2014/main" id="{E0ED2583-8719-2DA6-A315-4E8D9E1CDAD7}"/>
              </a:ext>
            </a:extLst>
          </p:cNvPr>
          <p:cNvSpPr txBox="1">
            <a:spLocks noGrp="1"/>
          </p:cNvSpPr>
          <p:nvPr>
            <p:ph type="sldNum" idx="12"/>
          </p:nvPr>
        </p:nvSpPr>
        <p:spPr>
          <a:xfrm>
            <a:off x="120067" y="4696349"/>
            <a:ext cx="2057400" cy="273844"/>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2</a:t>
            </a:fld>
            <a:endParaRPr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81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6087-672B-3DF5-D692-7FFD695FDFB1}"/>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Actor Critic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6DBDDA2-300F-D5E9-3E48-A4851835CB45}"/>
                  </a:ext>
                </a:extLst>
              </p:cNvPr>
              <p:cNvSpPr>
                <a:spLocks noGrp="1"/>
              </p:cNvSpPr>
              <p:nvPr>
                <p:ph type="body" idx="1"/>
              </p:nvPr>
            </p:nvSpPr>
            <p:spPr>
              <a:xfrm>
                <a:off x="628650" y="894636"/>
                <a:ext cx="6995707" cy="4175093"/>
              </a:xfrm>
            </p:spPr>
            <p:txBody>
              <a:bodyPr>
                <a:noAutofit/>
              </a:bodyPr>
              <a:lstStyle/>
              <a:p>
                <a:pPr marL="139700" indent="0">
                  <a:buNone/>
                </a:pPr>
                <a:r>
                  <a:rPr lang="en-US" sz="1600" dirty="0">
                    <a:solidFill>
                      <a:srgbClr val="222222"/>
                    </a:solidFill>
                    <a:latin typeface="Times New Roman" panose="02020603050405020304" pitchFamily="18" charset="0"/>
                    <a:cs typeface="Times New Roman" panose="02020603050405020304" pitchFamily="18" charset="0"/>
                  </a:rPr>
                  <a:t>Initialize policy parameter </a:t>
                </a:r>
                <a14:m>
                  <m:oMath xmlns:m="http://schemas.openxmlformats.org/officeDocument/2006/math">
                    <m:r>
                      <a:rPr lang="en-US" sz="1600" i="1" dirty="0" smtClean="0">
                        <a:solidFill>
                          <a:srgbClr val="222222"/>
                        </a:solidFill>
                        <a:latin typeface="Cambria Math" panose="02040503050406030204" pitchFamily="18" charset="0"/>
                        <a:ea typeface="Cambria Math" panose="02040503050406030204" pitchFamily="18" charset="0"/>
                      </a:rPr>
                      <m:t>𝜃</m:t>
                    </m:r>
                  </m:oMath>
                </a14:m>
                <a:r>
                  <a:rPr lang="en-US" sz="1600" dirty="0">
                    <a:solidFill>
                      <a:srgbClr val="222222"/>
                    </a:solidFill>
                    <a:latin typeface="Times New Roman" panose="02020603050405020304" pitchFamily="18" charset="0"/>
                    <a:cs typeface="Times New Roman" panose="02020603050405020304" pitchFamily="18" charset="0"/>
                  </a:rPr>
                  <a:t>, baseline b</a:t>
                </a:r>
                <a:endParaRPr lang="en-US" sz="1600" dirty="0">
                  <a:solidFill>
                    <a:srgbClr val="000000"/>
                  </a:solidFill>
                  <a:latin typeface="Times New Roman" panose="02020603050405020304" pitchFamily="18" charset="0"/>
                  <a:cs typeface="Times New Roman" panose="02020603050405020304" pitchFamily="18" charset="0"/>
                </a:endParaRPr>
              </a:p>
              <a:p>
                <a:pPr marL="139700" indent="0">
                  <a:buNone/>
                </a:pPr>
                <a:r>
                  <a:rPr lang="en-US" sz="1600" dirty="0">
                    <a:solidFill>
                      <a:srgbClr val="222222"/>
                    </a:solidFill>
                    <a:latin typeface="Times New Roman" panose="02020603050405020304" pitchFamily="18" charset="0"/>
                    <a:cs typeface="Times New Roman" panose="02020603050405020304" pitchFamily="18" charset="0"/>
                  </a:rPr>
                  <a:t> for iteration=1, 2 .,... do</a:t>
                </a:r>
                <a:endParaRPr lang="en-US" sz="1600" dirty="0">
                  <a:latin typeface="Times New Roman" panose="02020603050405020304" pitchFamily="18" charset="0"/>
                  <a:cs typeface="Times New Roman" panose="02020603050405020304" pitchFamily="18" charset="0"/>
                </a:endParaRPr>
              </a:p>
              <a:p>
                <a:pPr marL="596900" lvl="1" indent="0">
                  <a:lnSpc>
                    <a:spcPct val="110000"/>
                  </a:lnSpc>
                  <a:buNone/>
                </a:pPr>
                <a:r>
                  <a:rPr lang="en-US" sz="1400" dirty="0">
                    <a:solidFill>
                      <a:srgbClr val="222222"/>
                    </a:solidFill>
                    <a:latin typeface="Times New Roman" panose="02020603050405020304" pitchFamily="18" charset="0"/>
                    <a:cs typeface="Times New Roman" panose="02020603050405020304" pitchFamily="18" charset="0"/>
                  </a:rPr>
                  <a:t>Collect a set of trajectories by executing the current policy </a:t>
                </a:r>
                <a:endParaRPr lang="en-US" sz="1400" dirty="0">
                  <a:solidFill>
                    <a:srgbClr val="000000"/>
                  </a:solidFill>
                  <a:latin typeface="Times New Roman" panose="02020603050405020304" pitchFamily="18" charset="0"/>
                  <a:cs typeface="Times New Roman" panose="02020603050405020304" pitchFamily="18" charset="0"/>
                </a:endParaRPr>
              </a:p>
              <a:p>
                <a:pPr marL="596900" lvl="1" indent="0">
                  <a:lnSpc>
                    <a:spcPct val="110000"/>
                  </a:lnSpc>
                  <a:buNone/>
                </a:pPr>
                <a:r>
                  <a:rPr lang="en-US" sz="1400" dirty="0">
                    <a:solidFill>
                      <a:srgbClr val="222222"/>
                    </a:solidFill>
                    <a:latin typeface="Times New Roman" panose="02020603050405020304" pitchFamily="18" charset="0"/>
                    <a:cs typeface="Times New Roman" panose="02020603050405020304" pitchFamily="18" charset="0"/>
                  </a:rPr>
                  <a:t>At each timestep in each trajectory, compute the return R = </a:t>
                </a:r>
                <a14:m>
                  <m:oMath xmlns:m="http://schemas.openxmlformats.org/officeDocument/2006/math">
                    <m:nary>
                      <m:naryPr>
                        <m:chr m:val="∑"/>
                        <m:limLoc m:val="subSup"/>
                        <m:ctrlPr>
                          <a:rPr lang="en-US" sz="1400" i="1" dirty="0" smtClean="0">
                            <a:solidFill>
                              <a:srgbClr val="222222"/>
                            </a:solidFill>
                            <a:latin typeface="Cambria Math" panose="02040503050406030204" pitchFamily="18" charset="0"/>
                          </a:rPr>
                        </m:ctrlPr>
                      </m:naryPr>
                      <m:sub>
                        <m:sSup>
                          <m:sSupPr>
                            <m:ctrlPr>
                              <a:rPr lang="en-US" sz="1400" i="1" dirty="0" smtClean="0">
                                <a:solidFill>
                                  <a:srgbClr val="222222"/>
                                </a:solidFill>
                                <a:latin typeface="Cambria Math" panose="02040503050406030204" pitchFamily="18" charset="0"/>
                              </a:rPr>
                            </m:ctrlPr>
                          </m:sSupPr>
                          <m:e>
                            <m:r>
                              <a:rPr lang="en-CA" sz="1400" b="0" i="1" dirty="0" smtClean="0">
                                <a:solidFill>
                                  <a:srgbClr val="222222"/>
                                </a:solidFill>
                                <a:latin typeface="Cambria Math" panose="02040503050406030204" pitchFamily="18" charset="0"/>
                              </a:rPr>
                              <m:t>𝑡</m:t>
                            </m:r>
                          </m:e>
                          <m:sup>
                            <m:r>
                              <a:rPr lang="en-CA" sz="1400" b="0" i="1" dirty="0" smtClean="0">
                                <a:solidFill>
                                  <a:srgbClr val="222222"/>
                                </a:solidFill>
                                <a:latin typeface="Cambria Math" panose="02040503050406030204" pitchFamily="18" charset="0"/>
                              </a:rPr>
                              <m:t>′</m:t>
                            </m:r>
                          </m:sup>
                        </m:sSup>
                        <m:r>
                          <m:rPr>
                            <m:brk m:alnAt="25"/>
                          </m:rPr>
                          <a:rPr lang="en-CA" sz="1400" b="0" i="1" dirty="0" smtClean="0">
                            <a:solidFill>
                              <a:srgbClr val="222222"/>
                            </a:solidFill>
                            <a:latin typeface="Cambria Math" panose="02040503050406030204" pitchFamily="18" charset="0"/>
                          </a:rPr>
                          <m:t>=</m:t>
                        </m:r>
                        <m:r>
                          <a:rPr lang="en-CA" sz="1400" b="0" i="1" dirty="0" smtClean="0">
                            <a:solidFill>
                              <a:srgbClr val="222222"/>
                            </a:solidFill>
                            <a:latin typeface="Cambria Math" panose="02040503050406030204" pitchFamily="18" charset="0"/>
                          </a:rPr>
                          <m:t>𝑡</m:t>
                        </m:r>
                      </m:sub>
                      <m:sup>
                        <m:r>
                          <a:rPr lang="en-CA" sz="1400" b="0" i="1" dirty="0" smtClean="0">
                            <a:solidFill>
                              <a:srgbClr val="222222"/>
                            </a:solidFill>
                            <a:latin typeface="Cambria Math" panose="02040503050406030204" pitchFamily="18" charset="0"/>
                          </a:rPr>
                          <m:t>𝑇</m:t>
                        </m:r>
                        <m:r>
                          <a:rPr lang="en-CA" sz="1400" b="0" i="1" dirty="0" smtClean="0">
                            <a:solidFill>
                              <a:srgbClr val="222222"/>
                            </a:solidFill>
                            <a:latin typeface="Cambria Math" panose="02040503050406030204" pitchFamily="18" charset="0"/>
                          </a:rPr>
                          <m:t>−1</m:t>
                        </m:r>
                      </m:sup>
                      <m:e>
                        <m:sSup>
                          <m:sSupPr>
                            <m:ctrlPr>
                              <a:rPr lang="en-US" sz="1400" i="1" dirty="0" smtClean="0">
                                <a:solidFill>
                                  <a:srgbClr val="222222"/>
                                </a:solidFill>
                                <a:latin typeface="Cambria Math" panose="02040503050406030204" pitchFamily="18" charset="0"/>
                                <a:ea typeface="Cambria Math" panose="02040503050406030204" pitchFamily="18" charset="0"/>
                              </a:rPr>
                            </m:ctrlPr>
                          </m:sSupPr>
                          <m:e>
                            <m:r>
                              <a:rPr lang="en-US" sz="1400" i="1" dirty="0" smtClean="0">
                                <a:solidFill>
                                  <a:srgbClr val="222222"/>
                                </a:solidFill>
                                <a:latin typeface="Cambria Math" panose="02040503050406030204" pitchFamily="18" charset="0"/>
                                <a:ea typeface="Cambria Math" panose="02040503050406030204" pitchFamily="18" charset="0"/>
                              </a:rPr>
                              <m:t>𝛾</m:t>
                            </m:r>
                          </m:e>
                          <m:sup>
                            <m:sSup>
                              <m:sSupPr>
                                <m:ctrlPr>
                                  <a:rPr lang="en-US" sz="1400" i="1" dirty="0" smtClean="0">
                                    <a:solidFill>
                                      <a:srgbClr val="222222"/>
                                    </a:solidFill>
                                    <a:latin typeface="Cambria Math" panose="02040503050406030204" pitchFamily="18" charset="0"/>
                                    <a:ea typeface="Cambria Math" panose="02040503050406030204" pitchFamily="18" charset="0"/>
                                  </a:rPr>
                                </m:ctrlPr>
                              </m:sSupPr>
                              <m:e>
                                <m:r>
                                  <a:rPr lang="en-CA" sz="1400" b="0" i="1" dirty="0" smtClean="0">
                                    <a:solidFill>
                                      <a:srgbClr val="222222"/>
                                    </a:solidFill>
                                    <a:latin typeface="Cambria Math" panose="02040503050406030204" pitchFamily="18" charset="0"/>
                                    <a:ea typeface="Cambria Math" panose="02040503050406030204" pitchFamily="18" charset="0"/>
                                  </a:rPr>
                                  <m:t>𝑡</m:t>
                                </m:r>
                              </m:e>
                              <m:sup>
                                <m:r>
                                  <a:rPr lang="en-CA" sz="1400" b="0" i="1" dirty="0" smtClean="0">
                                    <a:solidFill>
                                      <a:srgbClr val="222222"/>
                                    </a:solidFill>
                                    <a:latin typeface="Cambria Math" panose="02040503050406030204" pitchFamily="18" charset="0"/>
                                    <a:ea typeface="Cambria Math" panose="02040503050406030204" pitchFamily="18" charset="0"/>
                                  </a:rPr>
                                  <m:t>′</m:t>
                                </m:r>
                              </m:sup>
                            </m:sSup>
                            <m:r>
                              <a:rPr lang="en-CA" sz="1400" b="0" i="1" dirty="0" smtClean="0">
                                <a:solidFill>
                                  <a:srgbClr val="222222"/>
                                </a:solidFill>
                                <a:latin typeface="Cambria Math" panose="02040503050406030204" pitchFamily="18" charset="0"/>
                                <a:ea typeface="Cambria Math" panose="02040503050406030204" pitchFamily="18" charset="0"/>
                              </a:rPr>
                              <m:t>−</m:t>
                            </m:r>
                            <m:r>
                              <a:rPr lang="en-CA" sz="1400" b="0" i="1" dirty="0" smtClean="0">
                                <a:solidFill>
                                  <a:srgbClr val="222222"/>
                                </a:solidFill>
                                <a:latin typeface="Cambria Math" panose="02040503050406030204" pitchFamily="18" charset="0"/>
                                <a:ea typeface="Cambria Math" panose="02040503050406030204" pitchFamily="18" charset="0"/>
                              </a:rPr>
                              <m:t>𝑡</m:t>
                            </m:r>
                          </m:sup>
                        </m:sSup>
                        <m:sSub>
                          <m:sSubPr>
                            <m:ctrlPr>
                              <a:rPr lang="en-US" sz="1400" i="1" dirty="0" smtClean="0">
                                <a:solidFill>
                                  <a:srgbClr val="222222"/>
                                </a:solidFill>
                                <a:latin typeface="Cambria Math" panose="02040503050406030204" pitchFamily="18" charset="0"/>
                                <a:ea typeface="Cambria Math" panose="02040503050406030204" pitchFamily="18" charset="0"/>
                              </a:rPr>
                            </m:ctrlPr>
                          </m:sSubPr>
                          <m:e>
                            <m:r>
                              <a:rPr lang="en-CA" sz="1400" b="0" i="1" dirty="0" smtClean="0">
                                <a:solidFill>
                                  <a:srgbClr val="222222"/>
                                </a:solidFill>
                                <a:latin typeface="Cambria Math" panose="02040503050406030204" pitchFamily="18" charset="0"/>
                                <a:ea typeface="Cambria Math" panose="02040503050406030204" pitchFamily="18" charset="0"/>
                              </a:rPr>
                              <m:t>𝑟</m:t>
                            </m:r>
                          </m:e>
                          <m:sub>
                            <m:r>
                              <a:rPr lang="en-CA" sz="1400" b="0" i="1" dirty="0" smtClean="0">
                                <a:solidFill>
                                  <a:srgbClr val="222222"/>
                                </a:solidFill>
                                <a:latin typeface="Cambria Math" panose="02040503050406030204" pitchFamily="18" charset="0"/>
                                <a:ea typeface="Cambria Math" panose="02040503050406030204" pitchFamily="18" charset="0"/>
                              </a:rPr>
                              <m:t>𝑡</m:t>
                            </m:r>
                          </m:sub>
                        </m:sSub>
                      </m:e>
                    </m:nary>
                    <m:r>
                      <a:rPr lang="en-US" sz="1400" i="1" dirty="0" smtClean="0">
                        <a:solidFill>
                          <a:srgbClr val="222222"/>
                        </a:solidFill>
                        <a:latin typeface="Cambria Math" panose="02040503050406030204" pitchFamily="18" charset="0"/>
                        <a:cs typeface="Helvetica"/>
                      </a:rPr>
                      <m:t>, </m:t>
                    </m:r>
                  </m:oMath>
                </a14:m>
                <a:r>
                  <a:rPr lang="en-US" sz="1400" dirty="0">
                    <a:solidFill>
                      <a:srgbClr val="222222"/>
                    </a:solidFill>
                    <a:latin typeface="Times New Roman" panose="02020603050405020304" pitchFamily="18" charset="0"/>
                    <a:cs typeface="Times New Roman" panose="02020603050405020304" pitchFamily="18" charset="0"/>
                  </a:rPr>
                  <a:t>and </a:t>
                </a:r>
              </a:p>
              <a:p>
                <a:pPr marL="596900" lvl="1" indent="0">
                  <a:lnSpc>
                    <a:spcPct val="110000"/>
                  </a:lnSpc>
                  <a:buNone/>
                </a:pPr>
                <a:r>
                  <a:rPr lang="en-US" sz="1400" dirty="0">
                    <a:solidFill>
                      <a:srgbClr val="222222"/>
                    </a:solidFill>
                    <a:latin typeface="Times New Roman" panose="02020603050405020304" pitchFamily="18" charset="0"/>
                    <a:cs typeface="Times New Roman" panose="02020603050405020304" pitchFamily="18" charset="0"/>
                  </a:rPr>
                  <a:t>the advantage estimate </a:t>
                </a:r>
                <a14:m>
                  <m:oMath xmlns:m="http://schemas.openxmlformats.org/officeDocument/2006/math">
                    <m:acc>
                      <m:accPr>
                        <m:chr m:val="̂"/>
                        <m:ctrlPr>
                          <a:rPr lang="en-US" sz="1400" i="1" smtClean="0">
                            <a:solidFill>
                              <a:srgbClr val="222222"/>
                            </a:solidFill>
                            <a:latin typeface="Cambria Math" panose="02040503050406030204" pitchFamily="18" charset="0"/>
                          </a:rPr>
                        </m:ctrlPr>
                      </m:accPr>
                      <m:e>
                        <m:sSub>
                          <m:sSubPr>
                            <m:ctrlPr>
                              <a:rPr lang="en-US" sz="1400" i="1" smtClean="0">
                                <a:solidFill>
                                  <a:srgbClr val="222222"/>
                                </a:solidFill>
                                <a:latin typeface="Cambria Math" panose="02040503050406030204" pitchFamily="18" charset="0"/>
                              </a:rPr>
                            </m:ctrlPr>
                          </m:sSubPr>
                          <m:e>
                            <m:r>
                              <a:rPr lang="en-CA" sz="1400" b="0" i="1" smtClean="0">
                                <a:solidFill>
                                  <a:srgbClr val="222222"/>
                                </a:solidFill>
                                <a:latin typeface="Cambria Math" panose="02040503050406030204" pitchFamily="18" charset="0"/>
                              </a:rPr>
                              <m:t>𝐴</m:t>
                            </m:r>
                          </m:e>
                          <m:sub>
                            <m:r>
                              <a:rPr lang="en-CA" sz="1400" b="0" i="1" smtClean="0">
                                <a:solidFill>
                                  <a:srgbClr val="222222"/>
                                </a:solidFill>
                                <a:latin typeface="Cambria Math" panose="02040503050406030204" pitchFamily="18" charset="0"/>
                              </a:rPr>
                              <m:t>𝑡</m:t>
                            </m:r>
                          </m:sub>
                        </m:sSub>
                      </m:e>
                    </m:acc>
                  </m:oMath>
                </a14:m>
                <a:r>
                  <a:rPr lang="en-US" sz="1400" i="1" dirty="0">
                    <a:solidFill>
                      <a:srgbClr val="222222"/>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400" i="1" smtClean="0">
                            <a:solidFill>
                              <a:srgbClr val="222222"/>
                            </a:solidFill>
                            <a:latin typeface="Cambria Math" panose="02040503050406030204" pitchFamily="18" charset="0"/>
                          </a:rPr>
                        </m:ctrlPr>
                      </m:sSubPr>
                      <m:e>
                        <m:r>
                          <a:rPr lang="en-CA" sz="1400" b="0" i="1" smtClean="0">
                            <a:solidFill>
                              <a:srgbClr val="222222"/>
                            </a:solidFill>
                            <a:latin typeface="Cambria Math" panose="02040503050406030204" pitchFamily="18" charset="0"/>
                          </a:rPr>
                          <m:t>𝑅</m:t>
                        </m:r>
                      </m:e>
                      <m:sub>
                        <m:r>
                          <a:rPr lang="en-CA" sz="1400" b="0" i="1" smtClean="0">
                            <a:solidFill>
                              <a:srgbClr val="222222"/>
                            </a:solidFill>
                            <a:latin typeface="Cambria Math" panose="02040503050406030204" pitchFamily="18" charset="0"/>
                          </a:rPr>
                          <m:t>𝑡</m:t>
                        </m:r>
                      </m:sub>
                    </m:sSub>
                  </m:oMath>
                </a14:m>
                <a:r>
                  <a:rPr lang="en-US" sz="1400" i="1" dirty="0">
                    <a:solidFill>
                      <a:srgbClr val="222222"/>
                    </a:solidFill>
                    <a:latin typeface="Times New Roman" panose="02020603050405020304" pitchFamily="18" charset="0"/>
                    <a:cs typeface="Times New Roman" panose="02020603050405020304" pitchFamily="18" charset="0"/>
                  </a:rPr>
                  <a:t>-b(</a:t>
                </a:r>
                <a14:m>
                  <m:oMath xmlns:m="http://schemas.openxmlformats.org/officeDocument/2006/math">
                    <m:sSub>
                      <m:sSubPr>
                        <m:ctrlPr>
                          <a:rPr lang="en-US" sz="1400" i="1" smtClean="0">
                            <a:solidFill>
                              <a:srgbClr val="222222"/>
                            </a:solidFill>
                            <a:latin typeface="Cambria Math" panose="02040503050406030204" pitchFamily="18" charset="0"/>
                          </a:rPr>
                        </m:ctrlPr>
                      </m:sSubPr>
                      <m:e>
                        <m:r>
                          <a:rPr lang="en-CA" sz="1400" b="0" i="1" smtClean="0">
                            <a:solidFill>
                              <a:srgbClr val="222222"/>
                            </a:solidFill>
                            <a:latin typeface="Cambria Math" panose="02040503050406030204" pitchFamily="18" charset="0"/>
                          </a:rPr>
                          <m:t>𝑠</m:t>
                        </m:r>
                      </m:e>
                      <m:sub>
                        <m:r>
                          <a:rPr lang="en-CA" sz="1400" b="0" i="1" smtClean="0">
                            <a:solidFill>
                              <a:srgbClr val="222222"/>
                            </a:solidFill>
                            <a:latin typeface="Cambria Math" panose="02040503050406030204" pitchFamily="18" charset="0"/>
                          </a:rPr>
                          <m:t>𝑡</m:t>
                        </m:r>
                      </m:sub>
                    </m:sSub>
                    <m:r>
                      <a:rPr lang="en-CA" sz="1400" b="0" i="1" smtClean="0">
                        <a:solidFill>
                          <a:srgbClr val="222222"/>
                        </a:solidFill>
                        <a:latin typeface="Cambria Math" panose="02040503050406030204" pitchFamily="18" charset="0"/>
                      </a:rPr>
                      <m:t>)</m:t>
                    </m:r>
                  </m:oMath>
                </a14:m>
                <a:r>
                  <a:rPr lang="en-US" sz="1400" i="1" dirty="0">
                    <a:solidFill>
                      <a:srgbClr val="222222"/>
                    </a:solidFill>
                    <a:latin typeface="Times New Roman" panose="02020603050405020304" pitchFamily="18" charset="0"/>
                    <a:cs typeface="Times New Roman" panose="02020603050405020304" pitchFamily="18" charset="0"/>
                  </a:rPr>
                  <a:t>( difference between return and baseline)</a:t>
                </a:r>
              </a:p>
              <a:p>
                <a:pPr marL="596900" lvl="1" indent="0">
                  <a:lnSpc>
                    <a:spcPct val="110000"/>
                  </a:lnSpc>
                  <a:buNone/>
                </a:pPr>
                <a:r>
                  <a:rPr lang="en-US" sz="1400" dirty="0">
                    <a:solidFill>
                      <a:srgbClr val="222222"/>
                    </a:solidFill>
                    <a:latin typeface="Times New Roman" panose="02020603050405020304" pitchFamily="18" charset="0"/>
                    <a:cs typeface="Times New Roman" panose="02020603050405020304" pitchFamily="18" charset="0"/>
                  </a:rPr>
                  <a:t>Re-fit the baseline, by minimize </a:t>
                </a:r>
                <a14:m>
                  <m:oMath xmlns:m="http://schemas.openxmlformats.org/officeDocument/2006/math">
                    <m:sSup>
                      <m:sSupPr>
                        <m:ctrlPr>
                          <a:rPr lang="en-CA" sz="1400" b="0" i="1" smtClean="0">
                            <a:solidFill>
                              <a:srgbClr val="222222"/>
                            </a:solidFill>
                            <a:latin typeface="Cambria Math" panose="02040503050406030204" pitchFamily="18" charset="0"/>
                          </a:rPr>
                        </m:ctrlPr>
                      </m:sSupPr>
                      <m:e>
                        <m:d>
                          <m:dPr>
                            <m:begChr m:val="|"/>
                            <m:endChr m:val="|"/>
                            <m:ctrlPr>
                              <a:rPr lang="en-CA" sz="1400" b="0" i="1" smtClean="0">
                                <a:solidFill>
                                  <a:srgbClr val="222222"/>
                                </a:solidFill>
                                <a:latin typeface="Cambria Math" panose="02040503050406030204" pitchFamily="18" charset="0"/>
                              </a:rPr>
                            </m:ctrlPr>
                          </m:dPr>
                          <m:e>
                            <m:d>
                              <m:dPr>
                                <m:begChr m:val="|"/>
                                <m:endChr m:val="|"/>
                                <m:ctrlPr>
                                  <a:rPr lang="en-CA" sz="1400" b="0" i="1" smtClean="0">
                                    <a:solidFill>
                                      <a:srgbClr val="222222"/>
                                    </a:solidFill>
                                    <a:latin typeface="Cambria Math" panose="02040503050406030204" pitchFamily="18" charset="0"/>
                                  </a:rPr>
                                </m:ctrlPr>
                              </m:dPr>
                              <m:e>
                                <m:r>
                                  <a:rPr lang="en-CA" sz="1400" b="0" i="1" smtClean="0">
                                    <a:solidFill>
                                      <a:srgbClr val="222222"/>
                                    </a:solidFill>
                                    <a:latin typeface="Cambria Math" panose="02040503050406030204" pitchFamily="18" charset="0"/>
                                  </a:rPr>
                                  <m:t>𝑏</m:t>
                                </m:r>
                                <m:d>
                                  <m:dPr>
                                    <m:ctrlPr>
                                      <a:rPr lang="en-CA" sz="1400" b="0" i="1" smtClean="0">
                                        <a:solidFill>
                                          <a:srgbClr val="222222"/>
                                        </a:solidFill>
                                        <a:latin typeface="Cambria Math" panose="02040503050406030204" pitchFamily="18" charset="0"/>
                                      </a:rPr>
                                    </m:ctrlPr>
                                  </m:dPr>
                                  <m:e>
                                    <m:sSub>
                                      <m:sSubPr>
                                        <m:ctrlPr>
                                          <a:rPr lang="en-CA" sz="1400" b="0" i="1" smtClean="0">
                                            <a:solidFill>
                                              <a:srgbClr val="222222"/>
                                            </a:solidFill>
                                            <a:latin typeface="Cambria Math" panose="02040503050406030204" pitchFamily="18" charset="0"/>
                                          </a:rPr>
                                        </m:ctrlPr>
                                      </m:sSubPr>
                                      <m:e>
                                        <m:r>
                                          <a:rPr lang="en-CA" sz="1400" b="0" i="1" smtClean="0">
                                            <a:solidFill>
                                              <a:srgbClr val="222222"/>
                                            </a:solidFill>
                                            <a:latin typeface="Cambria Math" panose="02040503050406030204" pitchFamily="18" charset="0"/>
                                          </a:rPr>
                                          <m:t>𝑆</m:t>
                                        </m:r>
                                      </m:e>
                                      <m:sub>
                                        <m:r>
                                          <a:rPr lang="en-CA" sz="1400" b="0" i="1" smtClean="0">
                                            <a:solidFill>
                                              <a:srgbClr val="222222"/>
                                            </a:solidFill>
                                            <a:latin typeface="Cambria Math" panose="02040503050406030204" pitchFamily="18" charset="0"/>
                                          </a:rPr>
                                          <m:t>𝑡</m:t>
                                        </m:r>
                                      </m:sub>
                                    </m:sSub>
                                  </m:e>
                                </m:d>
                                <m:r>
                                  <a:rPr lang="en-CA" sz="1400" b="0" i="1" smtClean="0">
                                    <a:solidFill>
                                      <a:srgbClr val="222222"/>
                                    </a:solidFill>
                                    <a:latin typeface="Cambria Math" panose="02040503050406030204" pitchFamily="18" charset="0"/>
                                  </a:rPr>
                                  <m:t>− </m:t>
                                </m:r>
                                <m:sSub>
                                  <m:sSubPr>
                                    <m:ctrlPr>
                                      <a:rPr lang="en-CA" sz="1400" b="0" i="1" smtClean="0">
                                        <a:solidFill>
                                          <a:srgbClr val="222222"/>
                                        </a:solidFill>
                                        <a:latin typeface="Cambria Math" panose="02040503050406030204" pitchFamily="18" charset="0"/>
                                      </a:rPr>
                                    </m:ctrlPr>
                                  </m:sSubPr>
                                  <m:e>
                                    <m:r>
                                      <a:rPr lang="en-CA" sz="1400" b="0" i="1" smtClean="0">
                                        <a:solidFill>
                                          <a:srgbClr val="222222"/>
                                        </a:solidFill>
                                        <a:latin typeface="Cambria Math" panose="02040503050406030204" pitchFamily="18" charset="0"/>
                                      </a:rPr>
                                      <m:t>𝑅</m:t>
                                    </m:r>
                                  </m:e>
                                  <m:sub>
                                    <m:r>
                                      <a:rPr lang="en-CA" sz="1400" b="0" i="1" smtClean="0">
                                        <a:solidFill>
                                          <a:srgbClr val="222222"/>
                                        </a:solidFill>
                                        <a:latin typeface="Cambria Math" panose="02040503050406030204" pitchFamily="18" charset="0"/>
                                      </a:rPr>
                                      <m:t>𝑡</m:t>
                                    </m:r>
                                  </m:sub>
                                </m:sSub>
                              </m:e>
                            </m:d>
                          </m:e>
                        </m:d>
                      </m:e>
                      <m:sup>
                        <m:r>
                          <a:rPr lang="en-CA" sz="1400" b="0" i="1" smtClean="0">
                            <a:solidFill>
                              <a:srgbClr val="222222"/>
                            </a:solidFill>
                            <a:latin typeface="Cambria Math" panose="02040503050406030204" pitchFamily="18" charset="0"/>
                          </a:rPr>
                          <m:t>2</m:t>
                        </m:r>
                      </m:sup>
                    </m:sSup>
                  </m:oMath>
                </a14:m>
                <a:r>
                  <a:rPr lang="en-CA" sz="1400" dirty="0">
                    <a:solidFill>
                      <a:srgbClr val="222222"/>
                    </a:solidFill>
                  </a:rPr>
                  <a:t> </a:t>
                </a:r>
                <a14:m>
                  <m:oMath xmlns:m="http://schemas.openxmlformats.org/officeDocument/2006/math">
                    <m:r>
                      <a:rPr lang="en-CA" sz="1400" i="1">
                        <a:solidFill>
                          <a:srgbClr val="222222"/>
                        </a:solidFill>
                        <a:latin typeface="Cambria Math" panose="02040503050406030204" pitchFamily="18" charset="0"/>
                      </a:rPr>
                      <m:t>(</m:t>
                    </m:r>
                    <m:r>
                      <a:rPr lang="en-CA" sz="1400" i="1">
                        <a:solidFill>
                          <a:srgbClr val="222222"/>
                        </a:solidFill>
                        <a:latin typeface="Cambria Math" panose="02040503050406030204" pitchFamily="18" charset="0"/>
                      </a:rPr>
                      <m:t>𝑠𝑞𝑢𝑎𝑟𝑒𝑑</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𝑑𝑖𝑓𝑓𝑒𝑟𝑒𝑛𝑐𝑒</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𝑏𝑒𝑡𝑤𝑒𝑒𝑛</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𝑡h𝑒</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𝑏𝑎𝑠𝑒𝑙𝑖𝑛𝑒</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𝑎𝑛𝑑</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𝑝𝑟𝑒𝑑𝑖𝑐𝑡𝑖𝑜𝑛𝑠</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𝑜𝑓</m:t>
                    </m:r>
                    <m:r>
                      <a:rPr lang="en-CA" sz="1400" i="1">
                        <a:solidFill>
                          <a:srgbClr val="222222"/>
                        </a:solidFill>
                        <a:latin typeface="Cambria Math" panose="02040503050406030204" pitchFamily="18" charset="0"/>
                      </a:rPr>
                      <m:t> </m:t>
                    </m:r>
                    <m:r>
                      <a:rPr lang="en-CA" sz="1400" i="1">
                        <a:solidFill>
                          <a:srgbClr val="222222"/>
                        </a:solidFill>
                        <a:latin typeface="Cambria Math" panose="02040503050406030204" pitchFamily="18" charset="0"/>
                      </a:rPr>
                      <m:t>𝑟𝑒𝑡𝑢𝑟𝑛</m:t>
                    </m:r>
                    <m:r>
                      <a:rPr lang="en-CA" sz="1400" i="1">
                        <a:solidFill>
                          <a:srgbClr val="222222"/>
                        </a:solidFill>
                        <a:latin typeface="Cambria Math" panose="02040503050406030204" pitchFamily="18" charset="0"/>
                      </a:rPr>
                      <m:t> )</m:t>
                    </m:r>
                  </m:oMath>
                </a14:m>
                <a:r>
                  <a:rPr lang="en-US" sz="1400" dirty="0">
                    <a:solidFill>
                      <a:srgbClr val="222222"/>
                    </a:solidFill>
                    <a:latin typeface="Times New Roman" panose="02020603050405020304" pitchFamily="18" charset="0"/>
                    <a:cs typeface="Times New Roman" panose="02020603050405020304" pitchFamily="18" charset="0"/>
                  </a:rPr>
                  <a:t>, summed over all trajectories and timesteps.</a:t>
                </a:r>
              </a:p>
              <a:p>
                <a:pPr marL="596900" lvl="1" indent="0">
                  <a:lnSpc>
                    <a:spcPct val="110000"/>
                  </a:lnSpc>
                  <a:buNone/>
                </a:pPr>
                <a:r>
                  <a:rPr lang="en-US" sz="1400" dirty="0">
                    <a:solidFill>
                      <a:srgbClr val="222222"/>
                    </a:solidFill>
                    <a:latin typeface="Times New Roman" panose="02020603050405020304" pitchFamily="18" charset="0"/>
                    <a:cs typeface="Times New Roman" panose="02020603050405020304" pitchFamily="18" charset="0"/>
                  </a:rPr>
                  <a:t>Update the policy, using a policy gradient estimate </a:t>
                </a:r>
                <a14:m>
                  <m:oMath xmlns:m="http://schemas.openxmlformats.org/officeDocument/2006/math">
                    <m:acc>
                      <m:accPr>
                        <m:chr m:val="̂"/>
                        <m:ctrlPr>
                          <a:rPr lang="en-US" sz="1400" i="1" dirty="0" smtClean="0">
                            <a:solidFill>
                              <a:srgbClr val="222222"/>
                            </a:solidFill>
                            <a:latin typeface="Cambria Math" panose="02040503050406030204" pitchFamily="18" charset="0"/>
                          </a:rPr>
                        </m:ctrlPr>
                      </m:accPr>
                      <m:e>
                        <m:r>
                          <a:rPr lang="en-CA" sz="1400" b="0" i="1" dirty="0" smtClean="0">
                            <a:solidFill>
                              <a:srgbClr val="222222"/>
                            </a:solidFill>
                            <a:latin typeface="Cambria Math" panose="02040503050406030204" pitchFamily="18" charset="0"/>
                          </a:rPr>
                          <m:t>𝑔</m:t>
                        </m:r>
                      </m:e>
                    </m:acc>
                  </m:oMath>
                </a14:m>
                <a:r>
                  <a:rPr lang="en-US" sz="1400" dirty="0">
                    <a:solidFill>
                      <a:srgbClr val="222222"/>
                    </a:solidFill>
                    <a:latin typeface="Times New Roman" panose="02020603050405020304" pitchFamily="18" charset="0"/>
                    <a:cs typeface="Times New Roman" panose="02020603050405020304" pitchFamily="18" charset="0"/>
                  </a:rPr>
                  <a:t>, which is a sum of terms </a:t>
                </a:r>
                <a14:m>
                  <m:oMath xmlns:m="http://schemas.openxmlformats.org/officeDocument/2006/math">
                    <m:sSub>
                      <m:sSubPr>
                        <m:ctrlPr>
                          <a:rPr lang="en-US" sz="1400" i="1" smtClean="0">
                            <a:solidFill>
                              <a:srgbClr val="222222"/>
                            </a:solidFill>
                            <a:latin typeface="Cambria Math" panose="02040503050406030204" pitchFamily="18" charset="0"/>
                          </a:rPr>
                        </m:ctrlPr>
                      </m:sSubPr>
                      <m:e>
                        <m:r>
                          <m:rPr>
                            <m:sty m:val="p"/>
                          </m:rPr>
                          <a:rPr lang="en-US" sz="1400" i="1" smtClean="0">
                            <a:solidFill>
                              <a:srgbClr val="222222"/>
                            </a:solidFill>
                            <a:latin typeface="Cambria Math" panose="02040503050406030204" pitchFamily="18" charset="0"/>
                            <a:ea typeface="Cambria Math" panose="02040503050406030204" pitchFamily="18" charset="0"/>
                          </a:rPr>
                          <m:t>∇</m:t>
                        </m:r>
                      </m:e>
                      <m:sub>
                        <m:r>
                          <a:rPr lang="en-US" sz="1400" i="1" smtClean="0">
                            <a:solidFill>
                              <a:srgbClr val="222222"/>
                            </a:solidFill>
                            <a:latin typeface="Cambria Math" panose="02040503050406030204" pitchFamily="18" charset="0"/>
                            <a:ea typeface="Cambria Math" panose="02040503050406030204" pitchFamily="18" charset="0"/>
                          </a:rPr>
                          <m:t>𝜃</m:t>
                        </m:r>
                        <m:r>
                          <a:rPr lang="en-CA" sz="1400" b="0" i="1" smtClean="0">
                            <a:solidFill>
                              <a:srgbClr val="222222"/>
                            </a:solidFill>
                            <a:latin typeface="Cambria Math" panose="02040503050406030204" pitchFamily="18" charset="0"/>
                            <a:ea typeface="Cambria Math" panose="02040503050406030204" pitchFamily="18" charset="0"/>
                          </a:rPr>
                          <m:t> </m:t>
                        </m:r>
                      </m:sub>
                    </m:sSub>
                    <m:r>
                      <a:rPr lang="en-CA" sz="1400" b="0" i="1" smtClean="0">
                        <a:solidFill>
                          <a:srgbClr val="222222"/>
                        </a:solidFill>
                        <a:latin typeface="Cambria Math" panose="02040503050406030204" pitchFamily="18" charset="0"/>
                      </a:rPr>
                      <m:t>𝑙𝑜𝑔</m:t>
                    </m:r>
                    <m:r>
                      <a:rPr lang="en-CA" sz="1400" b="0" i="1" smtClean="0">
                        <a:solidFill>
                          <a:srgbClr val="222222"/>
                        </a:solidFill>
                        <a:latin typeface="Cambria Math" panose="02040503050406030204" pitchFamily="18" charset="0"/>
                        <a:ea typeface="Cambria Math" panose="02040503050406030204" pitchFamily="18" charset="0"/>
                      </a:rPr>
                      <m:t>𝜋</m:t>
                    </m:r>
                    <m:d>
                      <m:dPr>
                        <m:endChr m:val="|"/>
                        <m:ctrlPr>
                          <a:rPr lang="en-CA" sz="1400" b="0" i="1" smtClean="0">
                            <a:solidFill>
                              <a:srgbClr val="222222"/>
                            </a:solidFill>
                            <a:latin typeface="Cambria Math" panose="02040503050406030204" pitchFamily="18" charset="0"/>
                            <a:ea typeface="Cambria Math" panose="02040503050406030204" pitchFamily="18" charset="0"/>
                          </a:rPr>
                        </m:ctrlPr>
                      </m:dPr>
                      <m:e>
                        <m:sSub>
                          <m:sSubPr>
                            <m:ctrlPr>
                              <a:rPr lang="en-CA" sz="1400" b="0" i="1" smtClean="0">
                                <a:solidFill>
                                  <a:srgbClr val="222222"/>
                                </a:solidFill>
                                <a:latin typeface="Cambria Math" panose="02040503050406030204" pitchFamily="18" charset="0"/>
                                <a:ea typeface="Cambria Math" panose="02040503050406030204" pitchFamily="18" charset="0"/>
                              </a:rPr>
                            </m:ctrlPr>
                          </m:sSubPr>
                          <m:e>
                            <m:r>
                              <a:rPr lang="en-CA" sz="1400" b="0" i="1" smtClean="0">
                                <a:solidFill>
                                  <a:srgbClr val="222222"/>
                                </a:solidFill>
                                <a:latin typeface="Cambria Math" panose="02040503050406030204" pitchFamily="18" charset="0"/>
                                <a:ea typeface="Cambria Math" panose="02040503050406030204" pitchFamily="18" charset="0"/>
                              </a:rPr>
                              <m:t>𝑎</m:t>
                            </m:r>
                          </m:e>
                          <m:sub>
                            <m:r>
                              <a:rPr lang="en-CA" sz="1400" b="0" i="1" smtClean="0">
                                <a:solidFill>
                                  <a:srgbClr val="222222"/>
                                </a:solidFill>
                                <a:latin typeface="Cambria Math" panose="02040503050406030204" pitchFamily="18" charset="0"/>
                                <a:ea typeface="Cambria Math" panose="02040503050406030204" pitchFamily="18" charset="0"/>
                              </a:rPr>
                              <m:t>𝑡</m:t>
                            </m:r>
                          </m:sub>
                        </m:sSub>
                        <m:r>
                          <a:rPr lang="en-CA" sz="1400" b="0" i="1" smtClean="0">
                            <a:solidFill>
                              <a:srgbClr val="222222"/>
                            </a:solidFill>
                            <a:latin typeface="Cambria Math" panose="02040503050406030204" pitchFamily="18" charset="0"/>
                            <a:ea typeface="Cambria Math" panose="02040503050406030204" pitchFamily="18" charset="0"/>
                          </a:rPr>
                          <m:t> </m:t>
                        </m:r>
                      </m:e>
                    </m:d>
                    <m:r>
                      <a:rPr lang="en-CA" sz="1400" b="0" i="1" smtClean="0">
                        <a:solidFill>
                          <a:srgbClr val="222222"/>
                        </a:solidFill>
                        <a:latin typeface="Cambria Math" panose="02040503050406030204" pitchFamily="18" charset="0"/>
                        <a:ea typeface="Cambria Math" panose="02040503050406030204" pitchFamily="18" charset="0"/>
                      </a:rPr>
                      <m:t> </m:t>
                    </m:r>
                    <m:sSub>
                      <m:sSubPr>
                        <m:ctrlPr>
                          <a:rPr lang="en-CA" sz="1400" b="0" i="1" smtClean="0">
                            <a:solidFill>
                              <a:srgbClr val="222222"/>
                            </a:solidFill>
                            <a:latin typeface="Cambria Math" panose="02040503050406030204" pitchFamily="18" charset="0"/>
                            <a:ea typeface="Cambria Math" panose="02040503050406030204" pitchFamily="18" charset="0"/>
                          </a:rPr>
                        </m:ctrlPr>
                      </m:sSubPr>
                      <m:e>
                        <m:r>
                          <a:rPr lang="en-CA" sz="1400" b="0" i="1" smtClean="0">
                            <a:solidFill>
                              <a:srgbClr val="222222"/>
                            </a:solidFill>
                            <a:latin typeface="Cambria Math" panose="02040503050406030204" pitchFamily="18" charset="0"/>
                            <a:ea typeface="Cambria Math" panose="02040503050406030204" pitchFamily="18" charset="0"/>
                          </a:rPr>
                          <m:t>𝑠</m:t>
                        </m:r>
                      </m:e>
                      <m:sub>
                        <m:r>
                          <a:rPr lang="en-CA" sz="1400" b="0" i="1" smtClean="0">
                            <a:solidFill>
                              <a:srgbClr val="222222"/>
                            </a:solidFill>
                            <a:latin typeface="Cambria Math" panose="02040503050406030204" pitchFamily="18" charset="0"/>
                            <a:ea typeface="Cambria Math" panose="02040503050406030204" pitchFamily="18" charset="0"/>
                          </a:rPr>
                          <m:t>𝑡</m:t>
                        </m:r>
                        <m:r>
                          <a:rPr lang="en-CA" sz="1400" b="0" i="1" smtClean="0">
                            <a:solidFill>
                              <a:srgbClr val="222222"/>
                            </a:solidFill>
                            <a:latin typeface="Cambria Math" panose="02040503050406030204" pitchFamily="18" charset="0"/>
                            <a:ea typeface="Cambria Math" panose="02040503050406030204" pitchFamily="18" charset="0"/>
                          </a:rPr>
                          <m:t>, </m:t>
                        </m:r>
                        <m:r>
                          <a:rPr lang="en-CA" sz="1400" b="0" i="1" smtClean="0">
                            <a:solidFill>
                              <a:srgbClr val="222222"/>
                            </a:solidFill>
                            <a:latin typeface="Cambria Math" panose="02040503050406030204" pitchFamily="18" charset="0"/>
                            <a:ea typeface="Cambria Math" panose="02040503050406030204" pitchFamily="18" charset="0"/>
                          </a:rPr>
                          <m:t>𝜃</m:t>
                        </m:r>
                      </m:sub>
                    </m:sSub>
                    <m:r>
                      <a:rPr lang="en-CA" sz="1400" b="0" i="1" smtClean="0">
                        <a:solidFill>
                          <a:srgbClr val="222222"/>
                        </a:solidFill>
                        <a:latin typeface="Cambria Math" panose="02040503050406030204" pitchFamily="18" charset="0"/>
                        <a:ea typeface="Cambria Math" panose="02040503050406030204" pitchFamily="18" charset="0"/>
                      </a:rPr>
                      <m:t>)</m:t>
                    </m:r>
                    <m:sSub>
                      <m:sSubPr>
                        <m:ctrlPr>
                          <a:rPr lang="en-CA" sz="1400" b="0" i="1" smtClean="0">
                            <a:solidFill>
                              <a:srgbClr val="222222"/>
                            </a:solidFill>
                            <a:latin typeface="Cambria Math" panose="02040503050406030204" pitchFamily="18" charset="0"/>
                            <a:ea typeface="Cambria Math" panose="02040503050406030204" pitchFamily="18" charset="0"/>
                          </a:rPr>
                        </m:ctrlPr>
                      </m:sSubPr>
                      <m:e>
                        <m:r>
                          <a:rPr lang="en-CA" sz="1400" b="0" i="1" smtClean="0">
                            <a:solidFill>
                              <a:srgbClr val="222222"/>
                            </a:solidFill>
                            <a:latin typeface="Cambria Math" panose="02040503050406030204" pitchFamily="18" charset="0"/>
                            <a:ea typeface="Cambria Math" panose="02040503050406030204" pitchFamily="18" charset="0"/>
                          </a:rPr>
                          <m:t>𝐴</m:t>
                        </m:r>
                      </m:e>
                      <m:sub>
                        <m:r>
                          <a:rPr lang="en-CA" sz="1400" b="0" i="1" smtClean="0">
                            <a:solidFill>
                              <a:srgbClr val="222222"/>
                            </a:solidFill>
                            <a:latin typeface="Cambria Math" panose="02040503050406030204" pitchFamily="18" charset="0"/>
                            <a:ea typeface="Cambria Math" panose="02040503050406030204" pitchFamily="18" charset="0"/>
                          </a:rPr>
                          <m:t>𝑡</m:t>
                        </m:r>
                      </m:sub>
                    </m:sSub>
                  </m:oMath>
                </a14:m>
                <a:endParaRPr lang="en-CA" sz="1400" dirty="0">
                  <a:solidFill>
                    <a:srgbClr val="222222"/>
                  </a:solidFill>
                  <a:latin typeface="Times New Roman" panose="02020603050405020304" pitchFamily="18" charset="0"/>
                  <a:ea typeface="Cambria Math" panose="02040503050406030204" pitchFamily="18" charset="0"/>
                  <a:cs typeface="Times New Roman" panose="02020603050405020304" pitchFamily="18" charset="0"/>
                </a:endParaRPr>
              </a:p>
              <a:p>
                <a:pPr marL="139700" indent="0">
                  <a:buNone/>
                </a:pPr>
                <a:r>
                  <a:rPr lang="en-US" sz="1600" dirty="0">
                    <a:solidFill>
                      <a:srgbClr val="222222"/>
                    </a:solidFill>
                    <a:latin typeface="Times New Roman" panose="02020603050405020304" pitchFamily="18" charset="0"/>
                    <a:cs typeface="Times New Roman" panose="02020603050405020304" pitchFamily="18" charset="0"/>
                  </a:rPr>
                  <a:t>end for</a:t>
                </a:r>
                <a:endParaRPr lang="en-US" sz="16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A6DBDDA2-300F-D5E9-3E48-A4851835CB45}"/>
                  </a:ext>
                </a:extLst>
              </p:cNvPr>
              <p:cNvSpPr>
                <a:spLocks noGrp="1" noRot="1" noChangeAspect="1" noMove="1" noResize="1" noEditPoints="1" noAdjustHandles="1" noChangeArrowheads="1" noChangeShapeType="1" noTextEdit="1"/>
              </p:cNvSpPr>
              <p:nvPr>
                <p:ph type="body" idx="1"/>
              </p:nvPr>
            </p:nvSpPr>
            <p:spPr>
              <a:xfrm>
                <a:off x="628650" y="894636"/>
                <a:ext cx="6995707" cy="4175093"/>
              </a:xfrm>
              <a:blipFill>
                <a:blip r:embed="rId2"/>
                <a:stretch>
                  <a:fillRect/>
                </a:stretch>
              </a:blipFill>
            </p:spPr>
            <p:txBody>
              <a:bodyPr/>
              <a:lstStyle/>
              <a:p>
                <a:r>
                  <a:rPr lang="en-CA">
                    <a:noFill/>
                  </a:rPr>
                  <a:t> </a:t>
                </a:r>
              </a:p>
            </p:txBody>
          </p:sp>
        </mc:Fallback>
      </mc:AlternateContent>
      <p:sp>
        <p:nvSpPr>
          <p:cNvPr id="6" name="Google Shape;182;p32">
            <a:extLst>
              <a:ext uri="{FF2B5EF4-FFF2-40B4-BE49-F238E27FC236}">
                <a16:creationId xmlns:a16="http://schemas.microsoft.com/office/drawing/2014/main" id="{0F671F5F-2EC7-D24B-67F1-13370F30F89C}"/>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20</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4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C934-132A-AE1D-F941-9FD78B93C59D}"/>
              </a:ext>
            </a:extLst>
          </p:cNvPr>
          <p:cNvSpPr>
            <a:spLocks noGrp="1"/>
          </p:cNvSpPr>
          <p:nvPr>
            <p:ph type="title"/>
          </p:nvPr>
        </p:nvSpPr>
        <p:spPr>
          <a:xfrm>
            <a:off x="628650" y="286722"/>
            <a:ext cx="7886700" cy="994172"/>
          </a:xfrm>
        </p:spPr>
        <p:txBody>
          <a:bodyPr>
            <a:normAutofit/>
          </a:bodyPr>
          <a:lstStyle/>
          <a:p>
            <a:r>
              <a:rPr lang="en-US" sz="2400" b="1" dirty="0">
                <a:latin typeface="Times New Roman" panose="02020603050405020304" pitchFamily="18" charset="0"/>
                <a:cs typeface="Times New Roman" panose="02020603050405020304" pitchFamily="18" charset="0"/>
              </a:rPr>
              <a:t>Why Actor Critic and Not REINFORCE??</a:t>
            </a:r>
          </a:p>
        </p:txBody>
      </p:sp>
      <p:sp>
        <p:nvSpPr>
          <p:cNvPr id="3" name="Text Placeholder 2">
            <a:extLst>
              <a:ext uri="{FF2B5EF4-FFF2-40B4-BE49-F238E27FC236}">
                <a16:creationId xmlns:a16="http://schemas.microsoft.com/office/drawing/2014/main" id="{E64DE2B0-E7BA-8B4C-28C4-1FD6F1B01A44}"/>
              </a:ext>
            </a:extLst>
          </p:cNvPr>
          <p:cNvSpPr>
            <a:spLocks noGrp="1"/>
          </p:cNvSpPr>
          <p:nvPr>
            <p:ph type="body" idx="1"/>
          </p:nvPr>
        </p:nvSpPr>
        <p:spPr>
          <a:xfrm>
            <a:off x="2067577" y="2382664"/>
            <a:ext cx="4771838" cy="675051"/>
          </a:xfrm>
        </p:spPr>
        <p:txBody>
          <a:bodyPr>
            <a:normAutofit/>
          </a:bodyPr>
          <a:lstStyle/>
          <a:p>
            <a:pPr marL="139700" indent="0">
              <a:buNone/>
            </a:pPr>
            <a:r>
              <a:rPr lang="en-CA" sz="2400" u="sng" dirty="0">
                <a:solidFill>
                  <a:srgbClr val="242424"/>
                </a:solidFill>
                <a:latin typeface="Times New Roman" panose="02020603050405020304" pitchFamily="18" charset="0"/>
                <a:cs typeface="Times New Roman" panose="02020603050405020304" pitchFamily="18" charset="0"/>
              </a:rPr>
              <a:t>N</a:t>
            </a:r>
            <a:r>
              <a:rPr lang="en-CA" sz="2400" b="0" i="0" u="sng" strike="noStrike" dirty="0">
                <a:solidFill>
                  <a:srgbClr val="242424"/>
                </a:solidFill>
                <a:effectLst/>
                <a:latin typeface="Times New Roman" panose="02020603050405020304" pitchFamily="18" charset="0"/>
                <a:cs typeface="Times New Roman" panose="02020603050405020304" pitchFamily="18" charset="0"/>
              </a:rPr>
              <a:t>oisy gradients and high variance.</a:t>
            </a:r>
            <a:endParaRPr lang="en-US" sz="2400" u="sng"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4A87467-FF63-33EC-4F73-27CFF833367F}"/>
              </a:ext>
            </a:extLst>
          </p:cNvPr>
          <p:cNvSpPr>
            <a:spLocks noChangeArrowheads="1"/>
          </p:cNvSpPr>
          <p:nvPr/>
        </p:nvSpPr>
        <p:spPr bwMode="auto">
          <a:xfrm>
            <a:off x="510331" y="1322008"/>
            <a:ext cx="76853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242424"/>
                </a:solidFill>
                <a:effectLst/>
                <a:latin typeface="Times New Roman" panose="02020603050405020304" pitchFamily="18" charset="0"/>
                <a:cs typeface="Times New Roman" panose="02020603050405020304" pitchFamily="18" charset="0"/>
              </a:rPr>
              <a:t>As in the REINFORCE algorithm, we update the policy parameter through Monte Carlo updates (i.e. taking random samples). This introduces in inherent high variability in log probabilities (log of the policy distribution) and cumulative reward values, because each trajectories during training can deviate from each other at great degrees.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B09ABA-C464-023A-6AD2-1ED064070A3E}"/>
                  </a:ext>
                </a:extLst>
              </p:cNvPr>
              <p:cNvSpPr txBox="1"/>
              <p:nvPr/>
            </p:nvSpPr>
            <p:spPr>
              <a:xfrm>
                <a:off x="1770143" y="3630930"/>
                <a:ext cx="5603714" cy="313997"/>
              </a:xfrm>
              <a:prstGeom prst="rect">
                <a:avLst/>
              </a:prstGeom>
              <a:noFill/>
            </p:spPr>
            <p:txBody>
              <a:bodyPr wrap="none" lIns="0" tIns="0" rIns="0" bIns="0" rtlCol="0">
                <a:spAutoFit/>
              </a:bodyPr>
              <a:lstStyle/>
              <a:p>
                <a14:m>
                  <m:oMath xmlns:m="http://schemas.openxmlformats.org/officeDocument/2006/math">
                    <m:sSub>
                      <m:sSubPr>
                        <m:ctrlPr>
                          <a:rPr lang="en-CA" sz="2000" i="1" smtClean="0">
                            <a:latin typeface="Cambria Math" panose="02040503050406030204" pitchFamily="18" charset="0"/>
                          </a:rPr>
                        </m:ctrlPr>
                      </m:sSubPr>
                      <m:e>
                        <m:r>
                          <m:rPr>
                            <m:sty m:val="p"/>
                          </m:rPr>
                          <a:rPr lang="en-CA" sz="2000" i="1" smtClean="0">
                            <a:latin typeface="Cambria Math" panose="02040503050406030204" pitchFamily="18" charset="0"/>
                            <a:ea typeface="Cambria Math" panose="02040503050406030204" pitchFamily="18" charset="0"/>
                          </a:rPr>
                          <m:t>∇</m:t>
                        </m:r>
                      </m:e>
                      <m:sub>
                        <m:r>
                          <a:rPr lang="en-CA" sz="2000" i="1" smtClean="0">
                            <a:latin typeface="Cambria Math" panose="02040503050406030204" pitchFamily="18" charset="0"/>
                            <a:ea typeface="Cambria Math" panose="02040503050406030204" pitchFamily="18" charset="0"/>
                          </a:rPr>
                          <m:t>𝜃</m:t>
                        </m:r>
                      </m:sub>
                    </m:sSub>
                    <m:r>
                      <a:rPr lang="en-CA" sz="2000" b="0" i="1" smtClean="0">
                        <a:latin typeface="Cambria Math" panose="02040503050406030204" pitchFamily="18" charset="0"/>
                      </a:rPr>
                      <m:t>𝐽</m:t>
                    </m:r>
                    <m:d>
                      <m:dPr>
                        <m:ctrlPr>
                          <a:rPr lang="en-CA" sz="2000" b="0" i="1" smtClean="0">
                            <a:latin typeface="Cambria Math" panose="02040503050406030204" pitchFamily="18" charset="0"/>
                          </a:rPr>
                        </m:ctrlPr>
                      </m:dPr>
                      <m:e>
                        <m:r>
                          <a:rPr lang="en-CA" sz="2000" b="0" i="1" smtClean="0">
                            <a:latin typeface="Cambria Math" panose="02040503050406030204" pitchFamily="18" charset="0"/>
                            <a:ea typeface="Cambria Math" panose="02040503050406030204" pitchFamily="18" charset="0"/>
                          </a:rPr>
                          <m:t>𝜃</m:t>
                        </m:r>
                      </m:e>
                    </m:d>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𝐸</m:t>
                    </m:r>
                    <m:r>
                      <a:rPr lang="en-CA" sz="2000" b="0" i="1" smtClean="0">
                        <a:latin typeface="Cambria Math" panose="02040503050406030204" pitchFamily="18" charset="0"/>
                        <a:ea typeface="Cambria Math" panose="02040503050406030204" pitchFamily="18" charset="0"/>
                      </a:rPr>
                      <m:t>[ </m:t>
                    </m:r>
                    <m:nary>
                      <m:naryPr>
                        <m:chr m:val="∑"/>
                        <m:ctrlPr>
                          <a:rPr lang="en-CA" sz="2000" b="0" i="1" smtClean="0">
                            <a:latin typeface="Cambria Math" panose="02040503050406030204" pitchFamily="18" charset="0"/>
                            <a:ea typeface="Cambria Math" panose="02040503050406030204" pitchFamily="18" charset="0"/>
                          </a:rPr>
                        </m:ctrlPr>
                      </m:naryPr>
                      <m:sub>
                        <m:r>
                          <m:rPr>
                            <m:brk m:alnAt="23"/>
                          </m:rP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=0</m:t>
                        </m:r>
                      </m:sub>
                      <m:sup>
                        <m:r>
                          <a:rPr lang="en-CA" sz="2000" b="0" i="1" smtClean="0">
                            <a:latin typeface="Cambria Math" panose="02040503050406030204" pitchFamily="18" charset="0"/>
                            <a:ea typeface="Cambria Math" panose="02040503050406030204" pitchFamily="18" charset="0"/>
                          </a:rPr>
                          <m:t>𝑇</m:t>
                        </m:r>
                        <m:r>
                          <a:rPr lang="en-CA" sz="2000" b="0" i="1" smtClean="0">
                            <a:latin typeface="Cambria Math" panose="02040503050406030204" pitchFamily="18" charset="0"/>
                            <a:ea typeface="Cambria Math" panose="02040503050406030204" pitchFamily="18" charset="0"/>
                          </a:rPr>
                          <m:t>−1</m:t>
                        </m:r>
                      </m:sup>
                      <m:e>
                        <m:sSub>
                          <m:sSubPr>
                            <m:ctrlPr>
                              <a:rPr lang="en-CA" sz="2000" b="0" i="1" smtClean="0">
                                <a:latin typeface="Cambria Math" panose="02040503050406030204" pitchFamily="18" charset="0"/>
                                <a:ea typeface="Cambria Math" panose="02040503050406030204" pitchFamily="18" charset="0"/>
                              </a:rPr>
                            </m:ctrlPr>
                          </m:sSubPr>
                          <m:e>
                            <m:r>
                              <m:rPr>
                                <m:sty m:val="p"/>
                              </m:rPr>
                              <a:rPr lang="en-CA" sz="2000" b="0" i="1" smtClean="0">
                                <a:latin typeface="Cambria Math" panose="02040503050406030204" pitchFamily="18" charset="0"/>
                                <a:ea typeface="Cambria Math" panose="02040503050406030204" pitchFamily="18" charset="0"/>
                              </a:rPr>
                              <m:t>∇</m:t>
                            </m:r>
                          </m:e>
                          <m:sub>
                            <m:r>
                              <a:rPr lang="en-CA" sz="2000" b="0" i="1" smtClean="0">
                                <a:latin typeface="Cambria Math" panose="02040503050406030204" pitchFamily="18" charset="0"/>
                                <a:ea typeface="Cambria Math" panose="02040503050406030204" pitchFamily="18" charset="0"/>
                              </a:rPr>
                              <m:t>𝜃</m:t>
                            </m:r>
                          </m:sub>
                        </m:sSub>
                        <m:func>
                          <m:funcPr>
                            <m:ctrlPr>
                              <a:rPr lang="en-CA" sz="2000" b="0" i="1" smtClean="0">
                                <a:latin typeface="Cambria Math" panose="02040503050406030204" pitchFamily="18" charset="0"/>
                                <a:ea typeface="Cambria Math" panose="02040503050406030204" pitchFamily="18" charset="0"/>
                              </a:rPr>
                            </m:ctrlPr>
                          </m:funcPr>
                          <m:fName>
                            <m:r>
                              <a:rPr lang="en-CA" sz="2000" b="0" i="1" smtClean="0">
                                <a:latin typeface="Cambria Math" panose="02040503050406030204" pitchFamily="18" charset="0"/>
                                <a:ea typeface="Cambria Math" panose="02040503050406030204" pitchFamily="18" charset="0"/>
                              </a:rPr>
                              <m:t> </m:t>
                            </m:r>
                          </m:fName>
                          <m:e>
                            <m:func>
                              <m:funcPr>
                                <m:ctrlPr>
                                  <a:rPr lang="en-CA" sz="2000" b="0" i="1" smtClean="0">
                                    <a:latin typeface="Cambria Math" panose="02040503050406030204" pitchFamily="18" charset="0"/>
                                    <a:ea typeface="Cambria Math" panose="02040503050406030204" pitchFamily="18" charset="0"/>
                                  </a:rPr>
                                </m:ctrlPr>
                              </m:funcPr>
                              <m:fName>
                                <m:r>
                                  <m:rPr>
                                    <m:sty m:val="p"/>
                                  </m:rPr>
                                  <a:rPr lang="en-CA" sz="2000" b="0" i="0" smtClean="0">
                                    <a:latin typeface="Cambria Math" panose="02040503050406030204" pitchFamily="18" charset="0"/>
                                    <a:ea typeface="Cambria Math" panose="02040503050406030204" pitchFamily="18" charset="0"/>
                                  </a:rPr>
                                  <m:t>log</m:t>
                                </m:r>
                              </m:fName>
                              <m:e>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𝜋</m:t>
                                    </m:r>
                                  </m:e>
                                  <m:sub>
                                    <m:r>
                                      <a:rPr lang="en-CA" sz="2000" b="0" i="1" smtClean="0">
                                        <a:latin typeface="Cambria Math" panose="02040503050406030204" pitchFamily="18" charset="0"/>
                                        <a:ea typeface="Cambria Math" panose="02040503050406030204" pitchFamily="18" charset="0"/>
                                      </a:rPr>
                                      <m:t>𝜃</m:t>
                                    </m:r>
                                  </m:sub>
                                </m:sSub>
                                <m:r>
                                  <a:rPr lang="en-CA" sz="2000" b="0" i="1" smtClean="0">
                                    <a:latin typeface="Cambria Math" panose="02040503050406030204" pitchFamily="18" charset="0"/>
                                    <a:ea typeface="Cambria Math" panose="02040503050406030204" pitchFamily="18" charset="0"/>
                                  </a:rPr>
                                  <m:t> </m:t>
                                </m:r>
                                <m:d>
                                  <m:dPr>
                                    <m:endChr m:val="|"/>
                                    <m:ctrlPr>
                                      <a:rPr lang="en-CA" sz="2000" b="0" i="1" smtClean="0">
                                        <a:latin typeface="Cambria Math" panose="02040503050406030204" pitchFamily="18" charset="0"/>
                                        <a:ea typeface="Cambria Math" panose="02040503050406030204" pitchFamily="18" charset="0"/>
                                      </a:rPr>
                                    </m:ctrlPr>
                                  </m:dPr>
                                  <m:e>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𝑎</m:t>
                                        </m:r>
                                      </m:e>
                                      <m:sub>
                                        <m: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 </m:t>
                                        </m:r>
                                      </m:sub>
                                    </m:sSub>
                                  </m:e>
                                </m:d>
                                <m:r>
                                  <a:rPr lang="en-CA" sz="2000" b="0" i="1" smtClean="0">
                                    <a:latin typeface="Cambria Math" panose="02040503050406030204" pitchFamily="18" charset="0"/>
                                    <a:ea typeface="Cambria Math" panose="02040503050406030204" pitchFamily="18" charset="0"/>
                                  </a:rPr>
                                  <m:t> </m:t>
                                </m:r>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𝑠</m:t>
                                    </m:r>
                                  </m:e>
                                  <m:sub>
                                    <m:r>
                                      <a:rPr lang="en-CA" sz="2000" b="0" i="1" smtClean="0">
                                        <a:latin typeface="Cambria Math" panose="02040503050406030204" pitchFamily="18" charset="0"/>
                                        <a:ea typeface="Cambria Math" panose="02040503050406030204" pitchFamily="18" charset="0"/>
                                      </a:rPr>
                                      <m:t>𝑡</m:t>
                                    </m:r>
                                  </m:sub>
                                </m:sSub>
                                <m:r>
                                  <a:rPr lang="en-CA" sz="2000" b="0" i="1" smtClean="0">
                                    <a:latin typeface="Cambria Math" panose="02040503050406030204" pitchFamily="18" charset="0"/>
                                    <a:ea typeface="Cambria Math" panose="02040503050406030204" pitchFamily="18" charset="0"/>
                                  </a:rPr>
                                  <m:t>)(</m:t>
                                </m:r>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𝐺</m:t>
                                    </m:r>
                                  </m:e>
                                  <m:sub>
                                    <m:r>
                                      <a:rPr lang="en-CA" sz="2000" b="0" i="1" smtClean="0">
                                        <a:latin typeface="Cambria Math" panose="02040503050406030204" pitchFamily="18" charset="0"/>
                                        <a:ea typeface="Cambria Math" panose="02040503050406030204" pitchFamily="18" charset="0"/>
                                      </a:rPr>
                                      <m:t>𝑡</m:t>
                                    </m:r>
                                  </m:sub>
                                </m:sSub>
                                <m:r>
                                  <a:rPr lang="en-CA" sz="2000" b="0" i="1" smtClean="0">
                                    <a:latin typeface="Cambria Math" panose="02040503050406030204" pitchFamily="18" charset="0"/>
                                    <a:ea typeface="Cambria Math" panose="02040503050406030204" pitchFamily="18" charset="0"/>
                                  </a:rPr>
                                  <m:t> −</m:t>
                                </m:r>
                                <m:r>
                                  <a:rPr lang="en-CA" sz="2000" b="0" i="1" smtClean="0">
                                    <a:latin typeface="Cambria Math" panose="02040503050406030204" pitchFamily="18" charset="0"/>
                                    <a:ea typeface="Cambria Math" panose="02040503050406030204" pitchFamily="18" charset="0"/>
                                  </a:rPr>
                                  <m:t>𝑏</m:t>
                                </m:r>
                                <m:r>
                                  <a:rPr lang="en-CA" sz="2000" b="0" i="1" smtClean="0">
                                    <a:latin typeface="Cambria Math" panose="02040503050406030204" pitchFamily="18" charset="0"/>
                                    <a:ea typeface="Cambria Math" panose="02040503050406030204" pitchFamily="18" charset="0"/>
                                  </a:rPr>
                                  <m:t>(</m:t>
                                </m:r>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𝑠</m:t>
                                    </m:r>
                                  </m:e>
                                  <m:sub>
                                    <m:r>
                                      <a:rPr lang="en-CA" sz="2000" b="0" i="1" smtClean="0">
                                        <a:latin typeface="Cambria Math" panose="02040503050406030204" pitchFamily="18" charset="0"/>
                                        <a:ea typeface="Cambria Math" panose="02040503050406030204" pitchFamily="18" charset="0"/>
                                      </a:rPr>
                                      <m:t>𝑡</m:t>
                                    </m:r>
                                  </m:sub>
                                </m:sSub>
                                <m:r>
                                  <a:rPr lang="en-CA" sz="2000" b="0" i="1" smtClean="0">
                                    <a:latin typeface="Cambria Math" panose="02040503050406030204" pitchFamily="18" charset="0"/>
                                    <a:ea typeface="Cambria Math" panose="02040503050406030204" pitchFamily="18" charset="0"/>
                                  </a:rPr>
                                  <m:t>)</m:t>
                                </m:r>
                              </m:e>
                            </m:func>
                          </m:e>
                        </m:func>
                      </m:e>
                    </m:nary>
                  </m:oMath>
                </a14:m>
                <a:r>
                  <a:rPr lang="en-CA" sz="2000" dirty="0"/>
                  <a:t>)]</a:t>
                </a:r>
              </a:p>
            </p:txBody>
          </p:sp>
        </mc:Choice>
        <mc:Fallback xmlns="">
          <p:sp>
            <p:nvSpPr>
              <p:cNvPr id="6" name="TextBox 5">
                <a:extLst>
                  <a:ext uri="{FF2B5EF4-FFF2-40B4-BE49-F238E27FC236}">
                    <a16:creationId xmlns:a16="http://schemas.microsoft.com/office/drawing/2014/main" id="{96B09ABA-C464-023A-6AD2-1ED064070A3E}"/>
                  </a:ext>
                </a:extLst>
              </p:cNvPr>
              <p:cNvSpPr txBox="1">
                <a:spLocks noRot="1" noChangeAspect="1" noMove="1" noResize="1" noEditPoints="1" noAdjustHandles="1" noChangeArrowheads="1" noChangeShapeType="1" noTextEdit="1"/>
              </p:cNvSpPr>
              <p:nvPr/>
            </p:nvSpPr>
            <p:spPr>
              <a:xfrm>
                <a:off x="1770143" y="3630930"/>
                <a:ext cx="5603714" cy="313997"/>
              </a:xfrm>
              <a:prstGeom prst="rect">
                <a:avLst/>
              </a:prstGeom>
              <a:blipFill>
                <a:blip r:embed="rId2"/>
                <a:stretch>
                  <a:fillRect l="-1522" t="-170588" b="-252941"/>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8C11C998-B7F4-4096-B121-AFE12A86F0B5}"/>
              </a:ext>
            </a:extLst>
          </p:cNvPr>
          <p:cNvSpPr txBox="1"/>
          <p:nvPr/>
        </p:nvSpPr>
        <p:spPr>
          <a:xfrm>
            <a:off x="820407" y="3175045"/>
            <a:ext cx="4977160" cy="338554"/>
          </a:xfrm>
          <a:prstGeom prst="rect">
            <a:avLst/>
          </a:prstGeom>
          <a:noFill/>
        </p:spPr>
        <p:txBody>
          <a:bodyPr wrap="square">
            <a:spAutoFit/>
          </a:bodyPr>
          <a:lstStyle/>
          <a:p>
            <a:r>
              <a:rPr lang="en-CA" sz="1600" b="0" i="0" u="sng" strike="noStrike" dirty="0">
                <a:solidFill>
                  <a:srgbClr val="242424"/>
                </a:solidFill>
                <a:effectLst/>
                <a:latin typeface="Times New Roman" panose="02020603050405020304" pitchFamily="18" charset="0"/>
                <a:cs typeface="Times New Roman" panose="02020603050405020304" pitchFamily="18" charset="0"/>
              </a:rPr>
              <a:t>Reinforce with  Baseline</a:t>
            </a:r>
            <a:r>
              <a:rPr lang="en-CA" sz="1400" b="0" i="0" u="sng" strike="noStrike" dirty="0">
                <a:solidFill>
                  <a:srgbClr val="242424"/>
                </a:solidFill>
                <a:effectLst/>
                <a:latin typeface="Times New Roman" panose="02020603050405020304" pitchFamily="18" charset="0"/>
                <a:cs typeface="Times New Roman" panose="02020603050405020304" pitchFamily="18" charset="0"/>
              </a:rPr>
              <a:t>: </a:t>
            </a:r>
            <a:endParaRPr lang="en-CA" dirty="0"/>
          </a:p>
        </p:txBody>
      </p:sp>
      <p:sp>
        <p:nvSpPr>
          <p:cNvPr id="8" name="Google Shape;182;p32">
            <a:extLst>
              <a:ext uri="{FF2B5EF4-FFF2-40B4-BE49-F238E27FC236}">
                <a16:creationId xmlns:a16="http://schemas.microsoft.com/office/drawing/2014/main" id="{2D794717-B6F1-6E0B-F79E-16F171071C78}"/>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21</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6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03640" y="207572"/>
            <a:ext cx="7886700" cy="74933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GB" sz="2400" b="1" dirty="0">
                <a:latin typeface="Times New Roman"/>
                <a:cs typeface="Times New Roman"/>
              </a:rPr>
              <a:t>Actor-Critic Methods</a:t>
            </a:r>
          </a:p>
        </p:txBody>
      </p:sp>
      <p:sp>
        <p:nvSpPr>
          <p:cNvPr id="181" name="Google Shape;181;p32"/>
          <p:cNvSpPr txBox="1">
            <a:spLocks noGrp="1"/>
          </p:cNvSpPr>
          <p:nvPr>
            <p:ph type="body" idx="1"/>
          </p:nvPr>
        </p:nvSpPr>
        <p:spPr>
          <a:xfrm>
            <a:off x="403640" y="844501"/>
            <a:ext cx="5321928" cy="3589585"/>
          </a:xfrm>
          <a:prstGeom prst="rect">
            <a:avLst/>
          </a:prstGeom>
          <a:noFill/>
          <a:ln>
            <a:noFill/>
          </a:ln>
        </p:spPr>
        <p:txBody>
          <a:bodyPr spcFirstLastPara="1" wrap="square" lIns="68575" tIns="34275" rIns="68575" bIns="34275" anchor="t" anchorCtr="0">
            <a:normAutofit/>
          </a:bodyPr>
          <a:lstStyle/>
          <a:p>
            <a:pPr marL="139700" indent="0" algn="l">
              <a:lnSpc>
                <a:spcPct val="100000"/>
              </a:lnSpc>
              <a:buNone/>
            </a:pPr>
            <a:r>
              <a:rPr lang="en-US" sz="1800" b="1" i="0" dirty="0">
                <a:effectLst/>
                <a:latin typeface="Times New Roman" panose="02020603050405020304" pitchFamily="18" charset="0"/>
                <a:cs typeface="Times New Roman" panose="02020603050405020304" pitchFamily="18" charset="0"/>
              </a:rPr>
              <a:t>Asynchronous Advantage Actor-Critic (A3C</a:t>
            </a:r>
            <a:r>
              <a:rPr lang="en-GB" sz="1800" b="1" dirty="0">
                <a:latin typeface="Times New Roman" panose="02020603050405020304" pitchFamily="18" charset="0"/>
                <a:cs typeface="Times New Roman" panose="02020603050405020304" pitchFamily="18" charset="0"/>
              </a:rPr>
              <a:t>) </a:t>
            </a:r>
            <a:r>
              <a:rPr lang="en-GB" sz="1800" b="0" i="0" dirty="0">
                <a:effectLst/>
                <a:latin typeface="Times New Roman" panose="02020603050405020304" pitchFamily="18" charset="0"/>
                <a:cs typeface="Times New Roman" panose="02020603050405020304" pitchFamily="18" charset="0"/>
              </a:rPr>
              <a:t>:</a:t>
            </a:r>
          </a:p>
          <a:p>
            <a:pPr marL="742950" lvl="1" indent="-285750">
              <a:lnSpc>
                <a:spcPct val="100000"/>
              </a:lnSpc>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Classic</a:t>
            </a:r>
            <a:r>
              <a:rPr lang="en-US" b="0" i="0" dirty="0">
                <a:effectLst/>
                <a:latin typeface="Times New Roman" panose="02020603050405020304" pitchFamily="18" charset="0"/>
                <a:cs typeface="Times New Roman" panose="02020603050405020304" pitchFamily="18" charset="0"/>
              </a:rPr>
              <a:t> policy gradient method with a special focus on parallel training.</a:t>
            </a:r>
            <a:r>
              <a:rPr lang="en-GB" b="0" i="0" dirty="0">
                <a:effectLst/>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Asynchronous nature leads to diverse experience and better policy exploration.</a:t>
            </a:r>
          </a:p>
          <a:p>
            <a:pPr marL="742950" lvl="1"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More resource-intensive due to its parallel nature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Less stable</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endParaRPr lang="en-GB" sz="1300" b="0" i="0" dirty="0">
              <a:effectLst/>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ts val="2100"/>
              <a:buNone/>
            </a:pPr>
            <a:endParaRPr sz="1100" dirty="0">
              <a:latin typeface="Times New Roman" panose="02020603050405020304" pitchFamily="18" charset="0"/>
              <a:cs typeface="Times New Roman" panose="02020603050405020304" pitchFamily="18" charset="0"/>
            </a:endParaRPr>
          </a:p>
          <a:p>
            <a:pPr marL="508000" lvl="1" indent="-50800" algn="l" rtl="0">
              <a:lnSpc>
                <a:spcPct val="90000"/>
              </a:lnSpc>
              <a:spcBef>
                <a:spcPts val="400"/>
              </a:spcBef>
              <a:spcAft>
                <a:spcPts val="0"/>
              </a:spcAft>
              <a:buClr>
                <a:schemeClr val="dk1"/>
              </a:buClr>
              <a:buSzPts val="1800"/>
              <a:buNone/>
            </a:pPr>
            <a:endParaRPr sz="1100" dirty="0">
              <a:latin typeface="Times New Roman" panose="02020603050405020304" pitchFamily="18" charset="0"/>
              <a:cs typeface="Times New Roman" panose="02020603050405020304" pitchFamily="18" charset="0"/>
            </a:endParaRPr>
          </a:p>
          <a:p>
            <a:pPr marL="508000" lvl="1" indent="-50800" algn="l" rtl="0">
              <a:lnSpc>
                <a:spcPct val="90000"/>
              </a:lnSpc>
              <a:spcBef>
                <a:spcPts val="400"/>
              </a:spcBef>
              <a:spcAft>
                <a:spcPts val="0"/>
              </a:spcAft>
              <a:buClr>
                <a:schemeClr val="dk1"/>
              </a:buClr>
              <a:buSzPts val="1800"/>
              <a:buNone/>
            </a:pPr>
            <a:endParaRPr sz="1100" dirty="0">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ts val="2100"/>
              <a:buNone/>
            </a:pPr>
            <a:endParaRPr sz="11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488A9C-CA65-FCCB-B32A-5004E5D319BF}"/>
              </a:ext>
            </a:extLst>
          </p:cNvPr>
          <p:cNvPicPr>
            <a:picLocks noChangeAspect="1"/>
          </p:cNvPicPr>
          <p:nvPr/>
        </p:nvPicPr>
        <p:blipFill rotWithShape="1">
          <a:blip r:embed="rId3"/>
          <a:srcRect b="49701"/>
          <a:stretch/>
        </p:blipFill>
        <p:spPr>
          <a:xfrm>
            <a:off x="5893401" y="1851231"/>
            <a:ext cx="2229106" cy="1654262"/>
          </a:xfrm>
          <a:prstGeom prst="rect">
            <a:avLst/>
          </a:prstGeom>
        </p:spPr>
      </p:pic>
      <p:sp>
        <p:nvSpPr>
          <p:cNvPr id="5" name="TextBox 4">
            <a:extLst>
              <a:ext uri="{FF2B5EF4-FFF2-40B4-BE49-F238E27FC236}">
                <a16:creationId xmlns:a16="http://schemas.microsoft.com/office/drawing/2014/main" id="{E20B215D-25D2-F70B-B056-9B2DD34E223F}"/>
              </a:ext>
            </a:extLst>
          </p:cNvPr>
          <p:cNvSpPr txBox="1"/>
          <p:nvPr/>
        </p:nvSpPr>
        <p:spPr>
          <a:xfrm>
            <a:off x="6170762" y="3619593"/>
            <a:ext cx="1377300" cy="261610"/>
          </a:xfrm>
          <a:prstGeom prst="rect">
            <a:avLst/>
          </a:prstGeom>
          <a:noFill/>
        </p:spPr>
        <p:txBody>
          <a:bodyPr wrap="none" rtlCol="0">
            <a:spAutoFit/>
          </a:bodyPr>
          <a:lstStyle/>
          <a:p>
            <a:r>
              <a:rPr lang="en-CA" sz="1100" dirty="0">
                <a:latin typeface="Times New Roman" panose="02020603050405020304" pitchFamily="18" charset="0"/>
                <a:cs typeface="Times New Roman" panose="02020603050405020304" pitchFamily="18" charset="0"/>
              </a:rPr>
              <a:t> Architecture of A3C</a:t>
            </a:r>
          </a:p>
        </p:txBody>
      </p:sp>
      <p:sp>
        <p:nvSpPr>
          <p:cNvPr id="6" name="Google Shape;182;p32">
            <a:extLst>
              <a:ext uri="{FF2B5EF4-FFF2-40B4-BE49-F238E27FC236}">
                <a16:creationId xmlns:a16="http://schemas.microsoft.com/office/drawing/2014/main" id="{D4B976E6-35A7-D381-C338-BA813D1187F2}"/>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22</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8819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051167-4979-7EAB-D069-0EE24B6541EB}"/>
              </a:ext>
            </a:extLst>
          </p:cNvPr>
          <p:cNvSpPr txBox="1"/>
          <p:nvPr/>
        </p:nvSpPr>
        <p:spPr>
          <a:xfrm>
            <a:off x="541020" y="1132140"/>
            <a:ext cx="4572000" cy="2031325"/>
          </a:xfrm>
          <a:prstGeom prst="rect">
            <a:avLst/>
          </a:prstGeom>
          <a:noFill/>
        </p:spPr>
        <p:txBody>
          <a:bodyPr wrap="square">
            <a:spAutoFit/>
          </a:bodyPr>
          <a:lstStyle/>
          <a:p>
            <a:pPr algn="l"/>
            <a:r>
              <a:rPr lang="en-GB" sz="1800" b="1" i="0" dirty="0">
                <a:effectLst/>
                <a:latin typeface="Times New Roman" panose="02020603050405020304" pitchFamily="18" charset="0"/>
                <a:cs typeface="Times New Roman" panose="02020603050405020304" pitchFamily="18" charset="0"/>
              </a:rPr>
              <a:t>Advantage Actor-Critic (A2C)</a:t>
            </a:r>
            <a:r>
              <a:rPr lang="en-GB" sz="1800" b="0" i="0" dirty="0">
                <a:effectLst/>
                <a:latin typeface="Times New Roman" panose="02020603050405020304" pitchFamily="18" charset="0"/>
                <a:cs typeface="Times New Roman" panose="02020603050405020304" pitchFamily="18" charset="0"/>
              </a:rPr>
              <a:t>:</a:t>
            </a:r>
          </a:p>
          <a:p>
            <a:pPr marL="742950" indent="-285750">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Synchronous: Waits for all agents to finish before updating the policy</a:t>
            </a:r>
            <a:r>
              <a:rPr lang="en-GB" sz="1800" b="0" i="0" dirty="0">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More resource-efficient in terms of computational resources</a:t>
            </a:r>
            <a:r>
              <a:rPr lang="en-GB" sz="1800" dirty="0">
                <a:latin typeface="Times New Roman" panose="02020603050405020304" pitchFamily="18" charset="0"/>
                <a:ea typeface="DengXian" panose="02010600030101010101" pitchFamily="2" charset="-122"/>
                <a:cs typeface="Times New Roman" panose="02020603050405020304" pitchFamily="18" charset="0"/>
              </a:rPr>
              <a:t> </a:t>
            </a:r>
          </a:p>
          <a:p>
            <a:pPr marL="742950" lvl="1"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More stable due to synchronous updates and experience averaging.</a:t>
            </a:r>
            <a:endParaRPr lang="en-GB"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F449FC6-6018-BA3B-56EA-A482A553C508}"/>
              </a:ext>
            </a:extLst>
          </p:cNvPr>
          <p:cNvPicPr>
            <a:picLocks noChangeAspect="1"/>
          </p:cNvPicPr>
          <p:nvPr/>
        </p:nvPicPr>
        <p:blipFill rotWithShape="1">
          <a:blip r:embed="rId2"/>
          <a:srcRect t="41611"/>
          <a:stretch/>
        </p:blipFill>
        <p:spPr>
          <a:xfrm>
            <a:off x="5627087" y="1424940"/>
            <a:ext cx="2229106" cy="1920333"/>
          </a:xfrm>
          <a:prstGeom prst="rect">
            <a:avLst/>
          </a:prstGeom>
        </p:spPr>
      </p:pic>
      <p:sp>
        <p:nvSpPr>
          <p:cNvPr id="6" name="TextBox 5">
            <a:extLst>
              <a:ext uri="{FF2B5EF4-FFF2-40B4-BE49-F238E27FC236}">
                <a16:creationId xmlns:a16="http://schemas.microsoft.com/office/drawing/2014/main" id="{4D52575B-23A0-E3B1-99D6-61731B402B9E}"/>
              </a:ext>
            </a:extLst>
          </p:cNvPr>
          <p:cNvSpPr txBox="1"/>
          <p:nvPr/>
        </p:nvSpPr>
        <p:spPr>
          <a:xfrm>
            <a:off x="5844540" y="3553242"/>
            <a:ext cx="4572000" cy="261610"/>
          </a:xfrm>
          <a:prstGeom prst="rect">
            <a:avLst/>
          </a:prstGeom>
          <a:noFill/>
        </p:spPr>
        <p:txBody>
          <a:bodyPr wrap="square">
            <a:spAutoFit/>
          </a:bodyPr>
          <a:lstStyle/>
          <a:p>
            <a:r>
              <a:rPr lang="en-CA" sz="1100" dirty="0">
                <a:latin typeface="Times New Roman" panose="02020603050405020304" pitchFamily="18" charset="0"/>
                <a:cs typeface="Times New Roman" panose="02020603050405020304" pitchFamily="18" charset="0"/>
              </a:rPr>
              <a:t> Architecture of A3C vs A2C</a:t>
            </a:r>
          </a:p>
        </p:txBody>
      </p:sp>
      <p:sp>
        <p:nvSpPr>
          <p:cNvPr id="8" name="Slide Number Placeholder 7">
            <a:extLst>
              <a:ext uri="{FF2B5EF4-FFF2-40B4-BE49-F238E27FC236}">
                <a16:creationId xmlns:a16="http://schemas.microsoft.com/office/drawing/2014/main" id="{04B05817-D31F-795C-9C8E-170E0E82F1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9" name="Google Shape;182;p32">
            <a:extLst>
              <a:ext uri="{FF2B5EF4-FFF2-40B4-BE49-F238E27FC236}">
                <a16:creationId xmlns:a16="http://schemas.microsoft.com/office/drawing/2014/main" id="{303A1CFD-EF25-79FD-586E-355FACCB8080}"/>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23</a:t>
            </a:fld>
            <a:endParaRPr lang="en" sz="1100">
              <a:latin typeface="Times New Roman" panose="02020603050405020304" pitchFamily="18" charset="0"/>
              <a:cs typeface="Times New Roman" panose="02020603050405020304" pitchFamily="18" charset="0"/>
            </a:endParaRPr>
          </a:p>
        </p:txBody>
      </p:sp>
      <p:sp>
        <p:nvSpPr>
          <p:cNvPr id="10" name="Google Shape;180;p32">
            <a:extLst>
              <a:ext uri="{FF2B5EF4-FFF2-40B4-BE49-F238E27FC236}">
                <a16:creationId xmlns:a16="http://schemas.microsoft.com/office/drawing/2014/main" id="{AF13A889-38A7-9829-A4FC-4BE0ECD5FEE6}"/>
              </a:ext>
            </a:extLst>
          </p:cNvPr>
          <p:cNvSpPr txBox="1">
            <a:spLocks/>
          </p:cNvSpPr>
          <p:nvPr/>
        </p:nvSpPr>
        <p:spPr>
          <a:xfrm>
            <a:off x="541020" y="288218"/>
            <a:ext cx="7886700" cy="749331"/>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3300"/>
              <a:buFont typeface="Calibri"/>
              <a:buNone/>
            </a:pPr>
            <a:r>
              <a:rPr lang="en-GB" sz="2400" b="1" dirty="0">
                <a:latin typeface="Times New Roman"/>
                <a:cs typeface="Times New Roman"/>
              </a:rPr>
              <a:t>Actor-Critic Methods (Contd.)</a:t>
            </a:r>
          </a:p>
        </p:txBody>
      </p:sp>
    </p:spTree>
    <p:extLst>
      <p:ext uri="{BB962C8B-B14F-4D97-AF65-F5344CB8AC3E}">
        <p14:creationId xmlns:p14="http://schemas.microsoft.com/office/powerpoint/2010/main" val="51931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621869" y="375047"/>
            <a:ext cx="7886700" cy="994172"/>
          </a:xfrm>
          <a:prstGeom prst="rect">
            <a:avLst/>
          </a:prstGeom>
          <a:noFill/>
          <a:ln>
            <a:noFill/>
          </a:ln>
        </p:spPr>
        <p:txBody>
          <a:bodyPr spcFirstLastPara="1" wrap="square" lIns="68575" tIns="34275" rIns="68575" bIns="34275" anchor="ctr" anchorCtr="0">
            <a:normAutofit/>
          </a:bodyPr>
          <a:lstStyle/>
          <a:p>
            <a:pPr>
              <a:buSzPts val="3300"/>
            </a:pPr>
            <a:r>
              <a:rPr lang="en-CA" sz="2400" b="1" dirty="0">
                <a:latin typeface="Times New Roman" panose="02020603050405020304" pitchFamily="18" charset="0"/>
                <a:cs typeface="Times New Roman" panose="02020603050405020304" pitchFamily="18" charset="0"/>
              </a:rPr>
              <a:t>Policy Gradient</a:t>
            </a:r>
          </a:p>
        </p:txBody>
      </p:sp>
      <p:sp>
        <p:nvSpPr>
          <p:cNvPr id="188" name="Google Shape;188;p33"/>
          <p:cNvSpPr txBox="1">
            <a:spLocks noGrp="1"/>
          </p:cNvSpPr>
          <p:nvPr>
            <p:ph type="body" idx="1"/>
          </p:nvPr>
        </p:nvSpPr>
        <p:spPr>
          <a:xfrm>
            <a:off x="628650" y="1369219"/>
            <a:ext cx="7886700" cy="3035141"/>
          </a:xfrm>
          <a:prstGeom prst="rect">
            <a:avLst/>
          </a:prstGeom>
          <a:noFill/>
          <a:ln>
            <a:noFill/>
          </a:ln>
        </p:spPr>
        <p:txBody>
          <a:bodyPr spcFirstLastPara="1" wrap="square" lIns="68575" tIns="34275" rIns="68575" bIns="34275" anchor="t" anchorCtr="0">
            <a:normAutofit/>
          </a:bodyPr>
          <a:lstStyle/>
          <a:p>
            <a:pPr marL="285750" indent="-285750">
              <a:lnSpc>
                <a:spcPct val="70000"/>
              </a:lnSpc>
              <a:buFont typeface="Arial" panose="020B0604020202020204" pitchFamily="34" charset="0"/>
              <a:buChar char="•"/>
            </a:pPr>
            <a:r>
              <a:rPr lang="en-US" sz="1800" dirty="0">
                <a:latin typeface="Times New Roman"/>
                <a:cs typeface="Times New Roman"/>
              </a:rPr>
              <a:t>Q- Learning can be performed only in discrete action spaces.</a:t>
            </a:r>
          </a:p>
          <a:p>
            <a:pPr marL="285750" indent="-285750">
              <a:lnSpc>
                <a:spcPct val="70000"/>
              </a:lnSpc>
              <a:buFont typeface="Arial" panose="020B0604020202020204" pitchFamily="34" charset="0"/>
              <a:buChar char="•"/>
            </a:pPr>
            <a:r>
              <a:rPr lang="en-US" sz="1800" dirty="0">
                <a:latin typeface="Times New Roman"/>
                <a:cs typeface="Times New Roman"/>
              </a:rPr>
              <a:t>Target Networks and Experience replay buffers are used.</a:t>
            </a:r>
          </a:p>
          <a:p>
            <a:pPr marL="285750" indent="-285750">
              <a:lnSpc>
                <a:spcPct val="70000"/>
              </a:lnSpc>
              <a:buFont typeface="Arial" panose="020B0604020202020204" pitchFamily="34" charset="0"/>
              <a:buChar char="•"/>
            </a:pPr>
            <a:r>
              <a:rPr lang="en-US" sz="1800" dirty="0">
                <a:latin typeface="Times New Roman"/>
                <a:cs typeface="Times New Roman"/>
              </a:rPr>
              <a:t>Deep Neural networks for efficient learning.</a:t>
            </a:r>
          </a:p>
          <a:p>
            <a:pPr marL="285750" indent="-285750">
              <a:lnSpc>
                <a:spcPct val="70000"/>
              </a:lnSpc>
              <a:buFont typeface="Arial" panose="020B0604020202020204" pitchFamily="34" charset="0"/>
              <a:buChar char="•"/>
            </a:pPr>
            <a:r>
              <a:rPr lang="en-US" sz="1800" dirty="0">
                <a:latin typeface="Times New Roman"/>
                <a:cs typeface="Times New Roman"/>
              </a:rPr>
              <a:t>Better convergence rate in the process.</a:t>
            </a:r>
          </a:p>
          <a:p>
            <a:pPr marL="165100" lvl="0" indent="-25400" algn="l" rtl="0">
              <a:lnSpc>
                <a:spcPct val="90000"/>
              </a:lnSpc>
              <a:spcBef>
                <a:spcPts val="800"/>
              </a:spcBef>
              <a:spcAft>
                <a:spcPts val="0"/>
              </a:spcAft>
              <a:buClr>
                <a:schemeClr val="dk1"/>
              </a:buClr>
              <a:buSzPts val="2100"/>
              <a:buNone/>
            </a:pPr>
            <a:endParaRPr lang="en-US" sz="1400" dirty="0"/>
          </a:p>
          <a:p>
            <a:pPr marL="165100" lvl="0" indent="-25400" algn="l" rtl="0">
              <a:lnSpc>
                <a:spcPct val="90000"/>
              </a:lnSpc>
              <a:spcBef>
                <a:spcPts val="800"/>
              </a:spcBef>
              <a:spcAft>
                <a:spcPts val="0"/>
              </a:spcAft>
              <a:buClr>
                <a:schemeClr val="dk1"/>
              </a:buClr>
              <a:buSzPts val="2100"/>
              <a:buNone/>
            </a:pPr>
            <a:endParaRPr lang="en-US" sz="1400" dirty="0">
              <a:latin typeface="Times New Roman" panose="02020603050405020304" pitchFamily="18" charset="0"/>
              <a:cs typeface="Times New Roman" panose="02020603050405020304" pitchFamily="18" charset="0"/>
            </a:endParaRPr>
          </a:p>
          <a:p>
            <a:pPr marL="165100" indent="-25400">
              <a:buSzPts val="2100"/>
              <a:buNone/>
            </a:pPr>
            <a:endParaRPr lang="en-US" sz="1400" dirty="0">
              <a:latin typeface="Times New Roman" panose="02020603050405020304" pitchFamily="18" charset="0"/>
              <a:cs typeface="Times New Roman" panose="02020603050405020304" pitchFamily="18" charset="0"/>
            </a:endParaRPr>
          </a:p>
        </p:txBody>
      </p:sp>
      <p:sp>
        <p:nvSpPr>
          <p:cNvPr id="3" name="Google Shape;182;p32">
            <a:extLst>
              <a:ext uri="{FF2B5EF4-FFF2-40B4-BE49-F238E27FC236}">
                <a16:creationId xmlns:a16="http://schemas.microsoft.com/office/drawing/2014/main" id="{DC13AE13-0F35-6D6C-225A-E02ECC33BFF2}"/>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24</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US" sz="2400" b="1">
                <a:latin typeface="Times New Roman"/>
                <a:cs typeface="Times New Roman"/>
              </a:rPr>
              <a:t>Deep Deterministic policy gradient (DDPG)</a:t>
            </a:r>
          </a:p>
        </p:txBody>
      </p:sp>
      <p:sp>
        <p:nvSpPr>
          <p:cNvPr id="195" name="Google Shape;195;p3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285750" indent="-285750">
              <a:lnSpc>
                <a:spcPct val="100000"/>
              </a:lnSpc>
              <a:buFont typeface="Arial" panose="020B0604020202020204" pitchFamily="34" charset="0"/>
              <a:buChar char="•"/>
            </a:pPr>
            <a:r>
              <a:rPr lang="en" sz="1800" dirty="0">
                <a:latin typeface="Times New Roman"/>
                <a:cs typeface="Times New Roman"/>
              </a:rPr>
              <a:t>DDPG is a combination of powerful DRL techniques such as Deep Q learning and Actor- critic algorithms.</a:t>
            </a:r>
            <a:endParaRPr lang="en-US" sz="1800" dirty="0">
              <a:latin typeface="Times New Roman"/>
              <a:cs typeface="Times New Roman"/>
            </a:endParaRPr>
          </a:p>
          <a:p>
            <a:pPr marL="285750" lvl="0" indent="-285750">
              <a:lnSpc>
                <a:spcPct val="100000"/>
              </a:lnSpc>
              <a:buFont typeface="Arial" panose="020B0604020202020204" pitchFamily="34" charset="0"/>
              <a:buChar char="•"/>
            </a:pPr>
            <a:r>
              <a:rPr lang="en" sz="1800" dirty="0">
                <a:latin typeface="Times New Roman"/>
                <a:cs typeface="Times New Roman"/>
              </a:rPr>
              <a:t>DDPG is a DRL algorithm used to solve problems in continuous action spaces.</a:t>
            </a:r>
          </a:p>
          <a:p>
            <a:pPr marL="285750" lvl="0" indent="-285750">
              <a:lnSpc>
                <a:spcPct val="100000"/>
              </a:lnSpc>
              <a:buFont typeface="Arial" panose="020B0604020202020204" pitchFamily="34" charset="0"/>
              <a:buChar char="•"/>
            </a:pPr>
            <a:r>
              <a:rPr lang="en" sz="1800" dirty="0">
                <a:latin typeface="Times New Roman"/>
                <a:cs typeface="Times New Roman"/>
              </a:rPr>
              <a:t>It is a model free off policy algorithm.</a:t>
            </a:r>
          </a:p>
          <a:p>
            <a:pPr marL="285750" indent="-285750">
              <a:lnSpc>
                <a:spcPct val="100000"/>
              </a:lnSpc>
              <a:buFont typeface="Arial" panose="020B0604020202020204" pitchFamily="34" charset="0"/>
              <a:buChar char="•"/>
            </a:pPr>
            <a:r>
              <a:rPr lang="en-US" sz="1800" dirty="0">
                <a:latin typeface="Times New Roman"/>
                <a:cs typeface="Times New Roman"/>
              </a:rPr>
              <a:t>The agent interacts with environment to learn a policy that maximize the cumulative reward.</a:t>
            </a:r>
          </a:p>
          <a:p>
            <a:pPr marL="285750" lvl="0" indent="-285750">
              <a:lnSpc>
                <a:spcPct val="150000"/>
              </a:lnSpc>
              <a:buFont typeface="Arial" panose="020B0604020202020204" pitchFamily="34" charset="0"/>
              <a:buChar char="•"/>
            </a:pPr>
            <a:endParaRPr lang="en-US" sz="1800" dirty="0">
              <a:latin typeface="Times New Roman"/>
              <a:cs typeface="Times New Roman"/>
            </a:endParaRPr>
          </a:p>
          <a:p>
            <a:pPr marL="165100" lvl="0" indent="0" algn="l" rtl="0">
              <a:lnSpc>
                <a:spcPct val="150000"/>
              </a:lnSpc>
              <a:spcBef>
                <a:spcPts val="800"/>
              </a:spcBef>
              <a:spcAft>
                <a:spcPts val="0"/>
              </a:spcAft>
              <a:buNone/>
            </a:pPr>
            <a:endParaRPr lang="en-US" sz="1800" dirty="0">
              <a:latin typeface="Times New Roman"/>
              <a:cs typeface="Times New Roman"/>
            </a:endParaRPr>
          </a:p>
          <a:p>
            <a:pPr marL="165100" lvl="0" indent="-25400" algn="l" rtl="0">
              <a:lnSpc>
                <a:spcPct val="150000"/>
              </a:lnSpc>
              <a:spcBef>
                <a:spcPts val="800"/>
              </a:spcBef>
              <a:spcAft>
                <a:spcPts val="0"/>
              </a:spcAft>
              <a:buClr>
                <a:schemeClr val="dk1"/>
              </a:buClr>
              <a:buSzPts val="2100"/>
              <a:buNone/>
            </a:pPr>
            <a:endParaRPr lang="en-US" sz="1400" dirty="0">
              <a:latin typeface="Times New Roman" panose="02020603050405020304" pitchFamily="18" charset="0"/>
              <a:cs typeface="Times New Roman" panose="02020603050405020304" pitchFamily="18" charset="0"/>
            </a:endParaRPr>
          </a:p>
        </p:txBody>
      </p:sp>
      <p:sp>
        <p:nvSpPr>
          <p:cNvPr id="3" name="Google Shape;182;p32">
            <a:extLst>
              <a:ext uri="{FF2B5EF4-FFF2-40B4-BE49-F238E27FC236}">
                <a16:creationId xmlns:a16="http://schemas.microsoft.com/office/drawing/2014/main" id="{B0CBC6C6-DB82-E556-7FED-684989F84534}"/>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25</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031703" y="361295"/>
            <a:ext cx="2988129" cy="69997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2400" b="1">
                <a:latin typeface="Times New Roman"/>
                <a:cs typeface="Times New Roman"/>
              </a:rPr>
              <a:t>Applications</a:t>
            </a:r>
            <a:endParaRPr sz="2400" b="1">
              <a:latin typeface="Times New Roman"/>
              <a:cs typeface="Times New Roman"/>
            </a:endParaRPr>
          </a:p>
        </p:txBody>
      </p:sp>
      <p:sp>
        <p:nvSpPr>
          <p:cNvPr id="248" name="Google Shape;248;p41"/>
          <p:cNvSpPr txBox="1">
            <a:spLocks noGrp="1"/>
          </p:cNvSpPr>
          <p:nvPr>
            <p:ph type="body" idx="1"/>
          </p:nvPr>
        </p:nvSpPr>
        <p:spPr>
          <a:xfrm>
            <a:off x="630087" y="1164886"/>
            <a:ext cx="8097601" cy="525892"/>
          </a:xfrm>
          <a:prstGeom prst="rect">
            <a:avLst/>
          </a:prstGeom>
          <a:noFill/>
          <a:ln>
            <a:noFill/>
          </a:ln>
        </p:spPr>
        <p:txBody>
          <a:bodyPr spcFirstLastPara="1" wrap="square" lIns="68575" tIns="34275" rIns="68575" bIns="34275" anchor="t" anchorCtr="0">
            <a:normAutofit/>
          </a:bodyPr>
          <a:lstStyle/>
          <a:p>
            <a:pPr marL="0" indent="0">
              <a:lnSpc>
                <a:spcPct val="100000"/>
              </a:lnSpc>
              <a:spcBef>
                <a:spcPts val="0"/>
              </a:spcBef>
              <a:buSzPts val="2100"/>
              <a:buNone/>
            </a:pPr>
            <a:r>
              <a:rPr lang="en-US" sz="1800" dirty="0">
                <a:latin typeface="Times New Roman"/>
                <a:cs typeface="Times New Roman"/>
              </a:rPr>
              <a:t>Robotics(</a:t>
            </a:r>
            <a:r>
              <a:rPr lang="en-US" sz="1800" dirty="0">
                <a:latin typeface="Times New Roman"/>
                <a:cs typeface="Times New Roman"/>
                <a:hlinkClick r:id="rId3"/>
              </a:rPr>
              <a:t>here</a:t>
            </a:r>
            <a:r>
              <a:rPr lang="en-US" sz="1800" dirty="0">
                <a:latin typeface="Times New Roman"/>
                <a:cs typeface="Times New Roman"/>
              </a:rPr>
              <a:t>)            Autonomous vehicles(</a:t>
            </a:r>
            <a:r>
              <a:rPr lang="en-US" sz="1800" dirty="0">
                <a:latin typeface="Times New Roman"/>
                <a:cs typeface="Times New Roman"/>
                <a:hlinkClick r:id="rId4"/>
              </a:rPr>
              <a:t>here</a:t>
            </a:r>
            <a:r>
              <a:rPr lang="en-US" sz="1800" dirty="0">
                <a:latin typeface="Times New Roman"/>
                <a:cs typeface="Times New Roman"/>
              </a:rPr>
              <a:t>)                    Health care(</a:t>
            </a:r>
            <a:r>
              <a:rPr lang="en-US" sz="1800" dirty="0">
                <a:latin typeface="Times New Roman"/>
                <a:cs typeface="Times New Roman"/>
                <a:hlinkClick r:id="rId5"/>
              </a:rPr>
              <a:t>here</a:t>
            </a:r>
            <a:r>
              <a:rPr lang="en-US" sz="1800" dirty="0">
                <a:latin typeface="Times New Roman"/>
                <a:cs typeface="Times New Roman"/>
              </a:rPr>
              <a:t>)</a:t>
            </a:r>
          </a:p>
          <a:p>
            <a:pPr marL="0" lvl="0" indent="0" algn="l" rtl="0">
              <a:lnSpc>
                <a:spcPct val="90000"/>
              </a:lnSpc>
              <a:spcBef>
                <a:spcPts val="0"/>
              </a:spcBef>
              <a:spcAft>
                <a:spcPts val="0"/>
              </a:spcAft>
              <a:buClr>
                <a:schemeClr val="dk1"/>
              </a:buClr>
              <a:buSzPts val="2100"/>
              <a:buNone/>
            </a:pPr>
            <a:endParaRPr lang="en-US" sz="2000" dirty="0"/>
          </a:p>
          <a:p>
            <a:pPr marL="0" lvl="0" indent="0" algn="l" rtl="0">
              <a:lnSpc>
                <a:spcPct val="90000"/>
              </a:lnSpc>
              <a:spcBef>
                <a:spcPts val="0"/>
              </a:spcBef>
              <a:spcAft>
                <a:spcPts val="0"/>
              </a:spcAft>
              <a:buClr>
                <a:schemeClr val="dk1"/>
              </a:buClr>
              <a:buSzPts val="2100"/>
              <a:buNone/>
            </a:pPr>
            <a:endParaRPr lang="en-US" sz="2000" dirty="0"/>
          </a:p>
          <a:p>
            <a:pPr marL="0" lvl="0" indent="0" algn="l" rtl="0">
              <a:lnSpc>
                <a:spcPct val="90000"/>
              </a:lnSpc>
              <a:spcBef>
                <a:spcPts val="0"/>
              </a:spcBef>
              <a:spcAft>
                <a:spcPts val="0"/>
              </a:spcAft>
              <a:buClr>
                <a:schemeClr val="dk1"/>
              </a:buClr>
              <a:buSzPts val="2100"/>
              <a:buNone/>
            </a:pPr>
            <a:endParaRPr lang="en-US" sz="2000" dirty="0"/>
          </a:p>
          <a:p>
            <a:pPr marL="0" lvl="0" indent="0" algn="l" rtl="0">
              <a:lnSpc>
                <a:spcPct val="90000"/>
              </a:lnSpc>
              <a:spcBef>
                <a:spcPts val="0"/>
              </a:spcBef>
              <a:spcAft>
                <a:spcPts val="0"/>
              </a:spcAft>
              <a:buClr>
                <a:schemeClr val="dk1"/>
              </a:buClr>
              <a:buSzPts val="2100"/>
              <a:buNone/>
            </a:pPr>
            <a:endParaRPr lang="en-US" sz="2000" dirty="0"/>
          </a:p>
        </p:txBody>
      </p:sp>
      <p:pic>
        <p:nvPicPr>
          <p:cNvPr id="3" name="Picture 2" descr="Robot clipart. Free download transparent .PNG | Creazilla">
            <a:extLst>
              <a:ext uri="{FF2B5EF4-FFF2-40B4-BE49-F238E27FC236}">
                <a16:creationId xmlns:a16="http://schemas.microsoft.com/office/drawing/2014/main" id="{C8706059-4133-975D-1266-D7C10DBF2FE8}"/>
              </a:ext>
            </a:extLst>
          </p:cNvPr>
          <p:cNvPicPr>
            <a:picLocks noChangeAspect="1"/>
          </p:cNvPicPr>
          <p:nvPr/>
        </p:nvPicPr>
        <p:blipFill>
          <a:blip r:embed="rId6"/>
          <a:stretch>
            <a:fillRect/>
          </a:stretch>
        </p:blipFill>
        <p:spPr>
          <a:xfrm>
            <a:off x="827809" y="1727772"/>
            <a:ext cx="1504949" cy="1765886"/>
          </a:xfrm>
          <a:prstGeom prst="rect">
            <a:avLst/>
          </a:prstGeom>
        </p:spPr>
      </p:pic>
      <p:pic>
        <p:nvPicPr>
          <p:cNvPr id="6" name="Picture 5" descr="Driverless car Vectors &amp; Illustrations for Free Download | Freepik">
            <a:extLst>
              <a:ext uri="{FF2B5EF4-FFF2-40B4-BE49-F238E27FC236}">
                <a16:creationId xmlns:a16="http://schemas.microsoft.com/office/drawing/2014/main" id="{B5FD467E-9E68-9AE8-1F51-205034C2C28C}"/>
              </a:ext>
            </a:extLst>
          </p:cNvPr>
          <p:cNvPicPr>
            <a:picLocks noChangeAspect="1"/>
          </p:cNvPicPr>
          <p:nvPr/>
        </p:nvPicPr>
        <p:blipFill>
          <a:blip r:embed="rId7"/>
          <a:stretch>
            <a:fillRect/>
          </a:stretch>
        </p:blipFill>
        <p:spPr>
          <a:xfrm>
            <a:off x="2880013" y="1656431"/>
            <a:ext cx="2743200" cy="1827339"/>
          </a:xfrm>
          <a:prstGeom prst="rect">
            <a:avLst/>
          </a:prstGeom>
        </p:spPr>
      </p:pic>
      <p:pic>
        <p:nvPicPr>
          <p:cNvPr id="7" name="Picture 6" descr="Healthcare PNG Transparent Images Free Download | Vector Files | Pngtree">
            <a:extLst>
              <a:ext uri="{FF2B5EF4-FFF2-40B4-BE49-F238E27FC236}">
                <a16:creationId xmlns:a16="http://schemas.microsoft.com/office/drawing/2014/main" id="{96CCD722-CF06-6E8F-1A23-07F6468075EE}"/>
              </a:ext>
            </a:extLst>
          </p:cNvPr>
          <p:cNvPicPr>
            <a:picLocks noChangeAspect="1"/>
          </p:cNvPicPr>
          <p:nvPr/>
        </p:nvPicPr>
        <p:blipFill>
          <a:blip r:embed="rId8"/>
          <a:stretch>
            <a:fillRect/>
          </a:stretch>
        </p:blipFill>
        <p:spPr>
          <a:xfrm>
            <a:off x="6495761" y="1837129"/>
            <a:ext cx="1809750" cy="1828800"/>
          </a:xfrm>
          <a:prstGeom prst="rect">
            <a:avLst/>
          </a:prstGeom>
        </p:spPr>
      </p:pic>
      <p:sp>
        <p:nvSpPr>
          <p:cNvPr id="8" name="TextBox 7">
            <a:extLst>
              <a:ext uri="{FF2B5EF4-FFF2-40B4-BE49-F238E27FC236}">
                <a16:creationId xmlns:a16="http://schemas.microsoft.com/office/drawing/2014/main" id="{0880D78A-FE77-2ACF-2E07-39A4FD760BEA}"/>
              </a:ext>
            </a:extLst>
          </p:cNvPr>
          <p:cNvSpPr txBox="1"/>
          <p:nvPr/>
        </p:nvSpPr>
        <p:spPr>
          <a:xfrm>
            <a:off x="3279108" y="3585936"/>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Times New Roman"/>
                <a:hlinkClick r:id="rId9"/>
              </a:rPr>
              <a:t>https://tinyurl.com/ytm37f6e</a:t>
            </a:r>
            <a:endParaRPr lang="en-US" sz="1100" dirty="0">
              <a:latin typeface="Times New Roman"/>
            </a:endParaRPr>
          </a:p>
          <a:p>
            <a:endParaRPr lang="en-US" sz="1100" dirty="0">
              <a:latin typeface="Times New Roman"/>
            </a:endParaRPr>
          </a:p>
        </p:txBody>
      </p:sp>
      <p:sp>
        <p:nvSpPr>
          <p:cNvPr id="9" name="TextBox 8">
            <a:extLst>
              <a:ext uri="{FF2B5EF4-FFF2-40B4-BE49-F238E27FC236}">
                <a16:creationId xmlns:a16="http://schemas.microsoft.com/office/drawing/2014/main" id="{9B839209-2A93-2AC9-7B8A-4BBF34D14E96}"/>
              </a:ext>
            </a:extLst>
          </p:cNvPr>
          <p:cNvSpPr txBox="1"/>
          <p:nvPr/>
        </p:nvSpPr>
        <p:spPr>
          <a:xfrm>
            <a:off x="630087" y="3653709"/>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Times New Roman"/>
                <a:hlinkClick r:id="rId10"/>
              </a:rPr>
              <a:t>https://tinyurl.com/ypatea3c</a:t>
            </a:r>
            <a:endParaRPr lang="en-US" sz="1100">
              <a:latin typeface="Times New Roman"/>
            </a:endParaRPr>
          </a:p>
          <a:p>
            <a:endParaRPr lang="en-US" sz="1100" dirty="0">
              <a:latin typeface="Times New Roman"/>
            </a:endParaRPr>
          </a:p>
        </p:txBody>
      </p:sp>
      <p:sp>
        <p:nvSpPr>
          <p:cNvPr id="10" name="TextBox 9">
            <a:extLst>
              <a:ext uri="{FF2B5EF4-FFF2-40B4-BE49-F238E27FC236}">
                <a16:creationId xmlns:a16="http://schemas.microsoft.com/office/drawing/2014/main" id="{39065A58-9D9E-F8B1-83F8-1630BCC88954}"/>
              </a:ext>
            </a:extLst>
          </p:cNvPr>
          <p:cNvSpPr txBox="1"/>
          <p:nvPr/>
        </p:nvSpPr>
        <p:spPr>
          <a:xfrm>
            <a:off x="6602185" y="3585936"/>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Times New Roman"/>
                <a:hlinkClick r:id="rId11"/>
              </a:rPr>
              <a:t>https://tinyurl.com/5ue3kwb9</a:t>
            </a:r>
            <a:endParaRPr lang="en-US" sz="1100" dirty="0">
              <a:latin typeface="Times New Roman"/>
            </a:endParaRPr>
          </a:p>
          <a:p>
            <a:endParaRPr lang="en-US" sz="1100" dirty="0">
              <a:latin typeface="Times New Roman"/>
            </a:endParaRPr>
          </a:p>
        </p:txBody>
      </p:sp>
      <p:sp>
        <p:nvSpPr>
          <p:cNvPr id="4" name="Google Shape;182;p32">
            <a:extLst>
              <a:ext uri="{FF2B5EF4-FFF2-40B4-BE49-F238E27FC236}">
                <a16:creationId xmlns:a16="http://schemas.microsoft.com/office/drawing/2014/main" id="{167545B6-8EE4-8183-7EEE-84D455503F00}"/>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26</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Effect transition="in" filter="fade">
                                      <p:cBhvr>
                                        <p:cTn id="7" dur="500"/>
                                        <p:tgtEl>
                                          <p:spTgt spid="2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build="p"/>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CA" sz="2400" b="1">
                <a:latin typeface="Times New Roman"/>
                <a:cs typeface="Times New Roman"/>
              </a:rPr>
              <a:t>DDPG Architecture</a:t>
            </a:r>
          </a:p>
        </p:txBody>
      </p:sp>
      <p:pic>
        <p:nvPicPr>
          <p:cNvPr id="210" name="Google Shape;210;p36"/>
          <p:cNvPicPr preferRelativeResize="0"/>
          <p:nvPr/>
        </p:nvPicPr>
        <p:blipFill>
          <a:blip r:embed="rId3">
            <a:alphaModFix/>
          </a:blip>
          <a:stretch>
            <a:fillRect/>
          </a:stretch>
        </p:blipFill>
        <p:spPr>
          <a:xfrm>
            <a:off x="3633690" y="1085633"/>
            <a:ext cx="5048449" cy="2791000"/>
          </a:xfrm>
          <a:prstGeom prst="rect">
            <a:avLst/>
          </a:prstGeom>
          <a:noFill/>
          <a:ln>
            <a:noFill/>
          </a:ln>
        </p:spPr>
      </p:pic>
      <p:sp>
        <p:nvSpPr>
          <p:cNvPr id="2" name="TextBox 1">
            <a:extLst>
              <a:ext uri="{FF2B5EF4-FFF2-40B4-BE49-F238E27FC236}">
                <a16:creationId xmlns:a16="http://schemas.microsoft.com/office/drawing/2014/main" id="{890C4924-193A-03B8-BD4F-ACD8DA4550EE}"/>
              </a:ext>
            </a:extLst>
          </p:cNvPr>
          <p:cNvSpPr txBox="1"/>
          <p:nvPr/>
        </p:nvSpPr>
        <p:spPr>
          <a:xfrm>
            <a:off x="551919" y="1319933"/>
            <a:ext cx="29664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panose="02020603050405020304" pitchFamily="18" charset="0"/>
                <a:cs typeface="Times New Roman" panose="02020603050405020304" pitchFamily="18" charset="0"/>
              </a:rPr>
              <a:t>State</a:t>
            </a:r>
            <a:r>
              <a:rPr lang="en-US" dirty="0">
                <a:latin typeface="Times New Roman" panose="02020603050405020304" pitchFamily="18" charset="0"/>
                <a:cs typeface="Times New Roman" panose="02020603050405020304" pitchFamily="18" charset="0"/>
              </a:rPr>
              <a:t>: X, Y, Angular velocity</a:t>
            </a:r>
          </a:p>
          <a:p>
            <a:r>
              <a:rPr lang="en-US" b="1" dirty="0">
                <a:latin typeface="Times New Roman" panose="02020603050405020304" pitchFamily="18" charset="0"/>
                <a:cs typeface="Times New Roman" panose="02020603050405020304" pitchFamily="18" charset="0"/>
              </a:rPr>
              <a:t>Action</a:t>
            </a:r>
            <a:r>
              <a:rPr lang="en-US" dirty="0">
                <a:latin typeface="Times New Roman" panose="02020603050405020304" pitchFamily="18" charset="0"/>
                <a:cs typeface="Times New Roman" panose="02020603050405020304" pitchFamily="18" charset="0"/>
              </a:rPr>
              <a:t>: Torque</a:t>
            </a:r>
          </a:p>
          <a:p>
            <a:r>
              <a:rPr lang="en-US" b="1" dirty="0">
                <a:latin typeface="Times New Roman" panose="02020603050405020304" pitchFamily="18" charset="0"/>
                <a:cs typeface="Times New Roman" panose="02020603050405020304" pitchFamily="18" charset="0"/>
              </a:rPr>
              <a:t>Reward</a:t>
            </a:r>
            <a:r>
              <a:rPr lang="en-US" dirty="0">
                <a:latin typeface="Times New Roman" panose="02020603050405020304" pitchFamily="18" charset="0"/>
                <a:cs typeface="Times New Roman" panose="02020603050405020304" pitchFamily="18" charset="0"/>
              </a:rPr>
              <a:t>: 1(stands UP) else 0</a:t>
            </a:r>
            <a:endParaRPr lang="en-US" dirty="0"/>
          </a:p>
        </p:txBody>
      </p:sp>
      <p:sp>
        <p:nvSpPr>
          <p:cNvPr id="3" name="TextBox 2">
            <a:extLst>
              <a:ext uri="{FF2B5EF4-FFF2-40B4-BE49-F238E27FC236}">
                <a16:creationId xmlns:a16="http://schemas.microsoft.com/office/drawing/2014/main" id="{C9DAE68C-80E9-F2C3-2ABD-76FDDD8834CD}"/>
              </a:ext>
            </a:extLst>
          </p:cNvPr>
          <p:cNvSpPr txBox="1"/>
          <p:nvPr/>
        </p:nvSpPr>
        <p:spPr>
          <a:xfrm>
            <a:off x="5141728" y="4057867"/>
            <a:ext cx="25044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Times New Roman"/>
                <a:hlinkClick r:id="rId4"/>
              </a:rPr>
              <a:t>https://tinyurl.com/yck59ydp</a:t>
            </a:r>
            <a:endParaRPr lang="en-US" sz="1100">
              <a:latin typeface="Times New Roman"/>
            </a:endParaRPr>
          </a:p>
          <a:p>
            <a:endParaRPr lang="en-US" sz="1100" dirty="0">
              <a:latin typeface="Times New Roman"/>
            </a:endParaRPr>
          </a:p>
        </p:txBody>
      </p:sp>
      <p:pic>
        <p:nvPicPr>
          <p:cNvPr id="1026" name="Picture 2">
            <a:extLst>
              <a:ext uri="{FF2B5EF4-FFF2-40B4-BE49-F238E27FC236}">
                <a16:creationId xmlns:a16="http://schemas.microsoft.com/office/drawing/2014/main" id="{5B1C0160-BD80-27C0-1B9A-96DF725895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620"/>
          <a:stretch/>
        </p:blipFill>
        <p:spPr bwMode="auto">
          <a:xfrm>
            <a:off x="870769" y="2203776"/>
            <a:ext cx="2161868" cy="167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FD77C-B59F-26E0-C18E-82B30EB5F646}"/>
              </a:ext>
            </a:extLst>
          </p:cNvPr>
          <p:cNvSpPr txBox="1"/>
          <p:nvPr/>
        </p:nvSpPr>
        <p:spPr>
          <a:xfrm>
            <a:off x="1395416" y="3928161"/>
            <a:ext cx="243744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6"/>
              </a:rPr>
              <a:t>https://tinyurl.com/bdhwb8jz</a:t>
            </a:r>
            <a:endParaRPr lang="en-US" sz="1100" dirty="0"/>
          </a:p>
          <a:p>
            <a:endParaRPr lang="en-US" sz="1100" dirty="0"/>
          </a:p>
        </p:txBody>
      </p:sp>
      <p:sp>
        <p:nvSpPr>
          <p:cNvPr id="6" name="Google Shape;182;p32">
            <a:extLst>
              <a:ext uri="{FF2B5EF4-FFF2-40B4-BE49-F238E27FC236}">
                <a16:creationId xmlns:a16="http://schemas.microsoft.com/office/drawing/2014/main" id="{ABA7B2A6-FAE8-7892-39B4-A2AD3AAC5F2A}"/>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27</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4" name="TextBox 3">
            <a:extLst>
              <a:ext uri="{FF2B5EF4-FFF2-40B4-BE49-F238E27FC236}">
                <a16:creationId xmlns:a16="http://schemas.microsoft.com/office/drawing/2014/main" id="{A4D24B0A-36EA-84C4-BF07-8A3C6A370350}"/>
              </a:ext>
            </a:extLst>
          </p:cNvPr>
          <p:cNvSpPr txBox="1"/>
          <p:nvPr/>
        </p:nvSpPr>
        <p:spPr>
          <a:xfrm>
            <a:off x="6255388" y="3629501"/>
            <a:ext cx="2057400" cy="430887"/>
          </a:xfrm>
          <a:prstGeom prst="rect">
            <a:avLst/>
          </a:prstGeom>
          <a:noFill/>
        </p:spPr>
        <p:txBody>
          <a:bodyPr wrap="square" lIns="91440" tIns="45720" rIns="91440" bIns="45720" anchor="t">
            <a:spAutoFit/>
          </a:bodyPr>
          <a:lstStyle/>
          <a:p>
            <a:r>
              <a:rPr lang="en-US" sz="1100" dirty="0">
                <a:latin typeface="Times New Roman"/>
                <a:hlinkClick r:id="rId3"/>
              </a:rPr>
              <a:t>https://tinyurl.com/bdsvfxce</a:t>
            </a:r>
            <a:endParaRPr lang="en-US" sz="1100">
              <a:latin typeface="Times New Roman"/>
            </a:endParaRPr>
          </a:p>
          <a:p>
            <a:endParaRPr lang="en-US" sz="1100" dirty="0">
              <a:latin typeface="Times New Roman"/>
            </a:endParaRPr>
          </a:p>
        </p:txBody>
      </p:sp>
      <p:sp>
        <p:nvSpPr>
          <p:cNvPr id="6" name="Google Shape;216;p37">
            <a:extLst>
              <a:ext uri="{FF2B5EF4-FFF2-40B4-BE49-F238E27FC236}">
                <a16:creationId xmlns:a16="http://schemas.microsoft.com/office/drawing/2014/main" id="{EA164AD1-A018-425A-7A3F-773FDE91DB99}"/>
              </a:ext>
            </a:extLst>
          </p:cNvPr>
          <p:cNvSpPr txBox="1">
            <a:spLocks noGrp="1"/>
          </p:cNvSpPr>
          <p:nvPr>
            <p:ph type="body" idx="1"/>
          </p:nvPr>
        </p:nvSpPr>
        <p:spPr>
          <a:xfrm>
            <a:off x="390500" y="1154907"/>
            <a:ext cx="5126379" cy="3528558"/>
          </a:xfrm>
          <a:prstGeom prst="rect">
            <a:avLst/>
          </a:prstGeom>
          <a:noFill/>
          <a:ln>
            <a:noFill/>
          </a:ln>
        </p:spPr>
        <p:txBody>
          <a:bodyPr spcFirstLastPara="1" wrap="square" lIns="68575" tIns="34275" rIns="68575" bIns="34275" anchor="t" anchorCtr="0">
            <a:normAutofit/>
          </a:bodyPr>
          <a:lstStyle/>
          <a:p>
            <a:pPr marL="165100" lvl="0" indent="-25400" algn="l" rtl="0">
              <a:lnSpc>
                <a:spcPct val="90000"/>
              </a:lnSpc>
              <a:spcBef>
                <a:spcPts val="800"/>
              </a:spcBef>
              <a:spcAft>
                <a:spcPts val="0"/>
              </a:spcAft>
              <a:buClr>
                <a:schemeClr val="dk1"/>
              </a:buClr>
              <a:buSzPct val="190909"/>
              <a:buNone/>
            </a:pPr>
            <a:r>
              <a:rPr lang="en" sz="2000" b="1" dirty="0">
                <a:latin typeface="Times New Roman" panose="02020603050405020304" pitchFamily="18" charset="0"/>
                <a:cs typeface="Times New Roman" panose="02020603050405020304" pitchFamily="18" charset="0"/>
              </a:rPr>
              <a:t>Target Networks:</a:t>
            </a:r>
            <a:endParaRPr sz="2000" b="1" dirty="0">
              <a:latin typeface="Times New Roman" panose="02020603050405020304" pitchFamily="18" charset="0"/>
              <a:cs typeface="Times New Roman" panose="02020603050405020304" pitchFamily="18" charset="0"/>
            </a:endParaRPr>
          </a:p>
          <a:p>
            <a:pPr marL="457200" lvl="0" indent="-287972" algn="l" rtl="0">
              <a:lnSpc>
                <a:spcPct val="100000"/>
              </a:lnSpc>
              <a:spcBef>
                <a:spcPts val="800"/>
              </a:spcBef>
              <a:spcAft>
                <a:spcPts val="0"/>
              </a:spcAft>
              <a:buSzPct val="100000"/>
              <a:buChar char="•"/>
            </a:pPr>
            <a:r>
              <a:rPr lang="en" sz="1800" dirty="0">
                <a:latin typeface="Times New Roman" panose="02020603050405020304" pitchFamily="18" charset="0"/>
                <a:cs typeface="Times New Roman" panose="02020603050405020304" pitchFamily="18" charset="0"/>
              </a:rPr>
              <a:t>The old target network parameters and the new corresponding network parameters are weighted, averaged and then assigned to the target networks.</a:t>
            </a:r>
            <a:endParaRPr sz="1800" dirty="0">
              <a:latin typeface="Times New Roman" panose="02020603050405020304" pitchFamily="18" charset="0"/>
              <a:cs typeface="Times New Roman" panose="02020603050405020304" pitchFamily="18" charset="0"/>
            </a:endParaRPr>
          </a:p>
          <a:p>
            <a:pPr marL="457200" lvl="0" indent="-287972" algn="l" rtl="0">
              <a:lnSpc>
                <a:spcPct val="100000"/>
              </a:lnSpc>
              <a:spcBef>
                <a:spcPts val="0"/>
              </a:spcBef>
              <a:spcAft>
                <a:spcPts val="0"/>
              </a:spcAft>
              <a:buSzPct val="100000"/>
              <a:buChar char="•"/>
            </a:pPr>
            <a:r>
              <a:rPr lang="en-CA" sz="1800" dirty="0">
                <a:latin typeface="Times New Roman" panose="02020603050405020304" pitchFamily="18" charset="0"/>
                <a:cs typeface="Times New Roman" panose="02020603050405020304" pitchFamily="18" charset="0"/>
              </a:rPr>
              <a:t>Soft update method (epsilon -greedy, soft-max).</a:t>
            </a:r>
          </a:p>
          <a:p>
            <a:pPr marL="457200" lvl="0" indent="-287972" algn="l" rtl="0">
              <a:lnSpc>
                <a:spcPct val="100000"/>
              </a:lnSpc>
              <a:spcBef>
                <a:spcPts val="0"/>
              </a:spcBef>
              <a:spcAft>
                <a:spcPts val="0"/>
              </a:spcAft>
              <a:buSzPct val="100000"/>
              <a:buChar char="•"/>
            </a:pPr>
            <a:r>
              <a:rPr lang="en-CA" sz="1800" dirty="0">
                <a:latin typeface="Times New Roman" panose="02020603050405020304" pitchFamily="18" charset="0"/>
                <a:cs typeface="Times New Roman" panose="02020603050405020304" pitchFamily="18" charset="0"/>
              </a:rPr>
              <a:t>Stabilize the learning process.</a:t>
            </a:r>
          </a:p>
          <a:p>
            <a:pPr marL="0" lvl="0" indent="0" algn="l" rtl="0">
              <a:lnSpc>
                <a:spcPct val="90000"/>
              </a:lnSpc>
              <a:spcBef>
                <a:spcPts val="800"/>
              </a:spcBef>
              <a:spcAft>
                <a:spcPts val="0"/>
              </a:spcAft>
              <a:buNone/>
            </a:pPr>
            <a:endParaRPr lang="en-CA" sz="1600" dirty="0">
              <a:latin typeface="Times New Roman" panose="02020603050405020304" pitchFamily="18" charset="0"/>
              <a:cs typeface="Times New Roman" panose="02020603050405020304" pitchFamily="18" charset="0"/>
            </a:endParaRPr>
          </a:p>
          <a:p>
            <a:pPr marL="457200" lvl="0" indent="0" algn="l" rtl="0">
              <a:lnSpc>
                <a:spcPct val="90000"/>
              </a:lnSpc>
              <a:spcBef>
                <a:spcPts val="800"/>
              </a:spcBef>
              <a:spcAft>
                <a:spcPts val="0"/>
              </a:spcAft>
              <a:buNone/>
            </a:pPr>
            <a:endParaRPr sz="1600" dirty="0">
              <a:latin typeface="Times New Roman" panose="02020603050405020304" pitchFamily="18" charset="0"/>
              <a:cs typeface="Times New Roman" panose="02020603050405020304" pitchFamily="18" charset="0"/>
            </a:endParaRPr>
          </a:p>
          <a:p>
            <a:pPr marL="457200" lvl="0" indent="0" algn="l" rtl="0">
              <a:lnSpc>
                <a:spcPct val="90000"/>
              </a:lnSpc>
              <a:spcBef>
                <a:spcPts val="800"/>
              </a:spcBef>
              <a:spcAft>
                <a:spcPts val="0"/>
              </a:spcAft>
              <a:buNone/>
            </a:pPr>
            <a:endParaRPr sz="1600" dirty="0">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ct val="190909"/>
              <a:buNone/>
            </a:pPr>
            <a:endParaRPr sz="1600" dirty="0">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ct val="190909"/>
              <a:buNone/>
            </a:pPr>
            <a:endParaRPr sz="1600" dirty="0">
              <a:latin typeface="Times New Roman" panose="02020603050405020304" pitchFamily="18" charset="0"/>
              <a:cs typeface="Times New Roman" panose="02020603050405020304" pitchFamily="18" charset="0"/>
            </a:endParaRPr>
          </a:p>
        </p:txBody>
      </p:sp>
      <p:pic>
        <p:nvPicPr>
          <p:cNvPr id="7" name="Picture 2" descr="Applied Sciences | Free Full-Text | A DDPG-Based USV Path-Planning Algorithm">
            <a:extLst>
              <a:ext uri="{FF2B5EF4-FFF2-40B4-BE49-F238E27FC236}">
                <a16:creationId xmlns:a16="http://schemas.microsoft.com/office/drawing/2014/main" id="{F421DDCD-C280-49A0-30E7-16BDBA59C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3905" y="1708689"/>
            <a:ext cx="3342801" cy="179791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87;p33">
            <a:extLst>
              <a:ext uri="{FF2B5EF4-FFF2-40B4-BE49-F238E27FC236}">
                <a16:creationId xmlns:a16="http://schemas.microsoft.com/office/drawing/2014/main" id="{583B1B5A-7A3E-E1D9-B8FB-C65EE3D5E532}"/>
              </a:ext>
            </a:extLst>
          </p:cNvPr>
          <p:cNvSpPr txBox="1">
            <a:spLocks noGrp="1"/>
          </p:cNvSpPr>
          <p:nvPr>
            <p:ph type="title"/>
          </p:nvPr>
        </p:nvSpPr>
        <p:spPr>
          <a:xfrm>
            <a:off x="390501" y="331351"/>
            <a:ext cx="8029575" cy="636986"/>
          </a:xfrm>
          <a:prstGeom prst="rect">
            <a:avLst/>
          </a:prstGeom>
          <a:noFill/>
          <a:ln>
            <a:noFill/>
          </a:ln>
        </p:spPr>
        <p:txBody>
          <a:bodyPr spcFirstLastPara="1" wrap="square" lIns="68575" tIns="34275" rIns="68575" bIns="34275" anchor="ctr" anchorCtr="0">
            <a:normAutofit/>
          </a:bodyPr>
          <a:lstStyle/>
          <a:p>
            <a:pPr>
              <a:buSzPts val="3300"/>
            </a:pPr>
            <a:r>
              <a:rPr lang="en" sz="2400" b="1" dirty="0">
                <a:latin typeface="Times New Roman"/>
              </a:rPr>
              <a:t>Main and Target Networks</a:t>
            </a:r>
            <a:endParaRPr lang="en-US" sz="2400" b="1" dirty="0">
              <a:latin typeface="Times New Roman"/>
            </a:endParaRPr>
          </a:p>
        </p:txBody>
      </p:sp>
      <p:pic>
        <p:nvPicPr>
          <p:cNvPr id="3" name="Picture 2">
            <a:extLst>
              <a:ext uri="{FF2B5EF4-FFF2-40B4-BE49-F238E27FC236}">
                <a16:creationId xmlns:a16="http://schemas.microsoft.com/office/drawing/2014/main" id="{34EF33EA-FF98-4F72-368C-61FD479C982F}"/>
              </a:ext>
            </a:extLst>
          </p:cNvPr>
          <p:cNvPicPr>
            <a:picLocks noChangeAspect="1"/>
          </p:cNvPicPr>
          <p:nvPr/>
        </p:nvPicPr>
        <p:blipFill>
          <a:blip r:embed="rId5"/>
          <a:stretch>
            <a:fillRect/>
          </a:stretch>
        </p:blipFill>
        <p:spPr>
          <a:xfrm>
            <a:off x="5372038" y="2342489"/>
            <a:ext cx="376459" cy="413615"/>
          </a:xfrm>
          <a:prstGeom prst="rect">
            <a:avLst/>
          </a:prstGeom>
        </p:spPr>
      </p:pic>
      <p:pic>
        <p:nvPicPr>
          <p:cNvPr id="5" name="Picture 4">
            <a:extLst>
              <a:ext uri="{FF2B5EF4-FFF2-40B4-BE49-F238E27FC236}">
                <a16:creationId xmlns:a16="http://schemas.microsoft.com/office/drawing/2014/main" id="{83D14F73-3AD8-D1BE-55A4-13CC507B8E74}"/>
              </a:ext>
            </a:extLst>
          </p:cNvPr>
          <p:cNvPicPr>
            <a:picLocks noChangeAspect="1"/>
          </p:cNvPicPr>
          <p:nvPr/>
        </p:nvPicPr>
        <p:blipFill>
          <a:blip r:embed="rId5"/>
          <a:stretch>
            <a:fillRect/>
          </a:stretch>
        </p:blipFill>
        <p:spPr>
          <a:xfrm>
            <a:off x="6143870" y="2342489"/>
            <a:ext cx="376459" cy="368709"/>
          </a:xfrm>
          <a:prstGeom prst="rect">
            <a:avLst/>
          </a:prstGeom>
        </p:spPr>
      </p:pic>
      <p:pic>
        <p:nvPicPr>
          <p:cNvPr id="9" name="Picture 8">
            <a:extLst>
              <a:ext uri="{FF2B5EF4-FFF2-40B4-BE49-F238E27FC236}">
                <a16:creationId xmlns:a16="http://schemas.microsoft.com/office/drawing/2014/main" id="{1F7DC6A2-6EEF-8FA5-EBEF-6BEB90A6834D}"/>
              </a:ext>
            </a:extLst>
          </p:cNvPr>
          <p:cNvPicPr>
            <a:picLocks noChangeAspect="1"/>
          </p:cNvPicPr>
          <p:nvPr/>
        </p:nvPicPr>
        <p:blipFill>
          <a:blip r:embed="rId5"/>
          <a:stretch>
            <a:fillRect/>
          </a:stretch>
        </p:blipFill>
        <p:spPr>
          <a:xfrm>
            <a:off x="8055920" y="2342489"/>
            <a:ext cx="376459" cy="368709"/>
          </a:xfrm>
          <a:prstGeom prst="rect">
            <a:avLst/>
          </a:prstGeom>
        </p:spPr>
      </p:pic>
      <p:pic>
        <p:nvPicPr>
          <p:cNvPr id="10" name="Picture 9">
            <a:extLst>
              <a:ext uri="{FF2B5EF4-FFF2-40B4-BE49-F238E27FC236}">
                <a16:creationId xmlns:a16="http://schemas.microsoft.com/office/drawing/2014/main" id="{2E94CA3E-0D22-CA0B-E8BD-1AA50D9D79BE}"/>
              </a:ext>
            </a:extLst>
          </p:cNvPr>
          <p:cNvPicPr>
            <a:picLocks noChangeAspect="1"/>
          </p:cNvPicPr>
          <p:nvPr/>
        </p:nvPicPr>
        <p:blipFill>
          <a:blip r:embed="rId5"/>
          <a:stretch>
            <a:fillRect/>
          </a:stretch>
        </p:blipFill>
        <p:spPr>
          <a:xfrm>
            <a:off x="7284088" y="2324923"/>
            <a:ext cx="376459" cy="368709"/>
          </a:xfrm>
          <a:prstGeom prst="rect">
            <a:avLst/>
          </a:prstGeom>
        </p:spPr>
      </p:pic>
      <p:sp>
        <p:nvSpPr>
          <p:cNvPr id="11" name="Google Shape;182;p32">
            <a:extLst>
              <a:ext uri="{FF2B5EF4-FFF2-40B4-BE49-F238E27FC236}">
                <a16:creationId xmlns:a16="http://schemas.microsoft.com/office/drawing/2014/main" id="{2062C611-B83D-9F18-84DC-554DE1783FED}"/>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28</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254522-EE5B-D359-EAB5-CDADD8C19663}"/>
              </a:ext>
            </a:extLst>
          </p:cNvPr>
          <p:cNvSpPr>
            <a:spLocks noGrp="1"/>
          </p:cNvSpPr>
          <p:nvPr>
            <p:ph type="body" idx="1"/>
          </p:nvPr>
        </p:nvSpPr>
        <p:spPr>
          <a:xfrm>
            <a:off x="533376" y="968337"/>
            <a:ext cx="7886700" cy="3263504"/>
          </a:xfrm>
        </p:spPr>
        <p:txBody>
          <a:bodyPr>
            <a:normAutofit/>
          </a:bodyPr>
          <a:lstStyle/>
          <a:p>
            <a:pPr marL="0" indent="0">
              <a:buNone/>
            </a:pPr>
            <a:r>
              <a:rPr lang="en-CA" sz="1800" dirty="0">
                <a:latin typeface="Times New Roman" panose="02020603050405020304" pitchFamily="18" charset="0"/>
                <a:cs typeface="Times New Roman" panose="02020603050405020304" pitchFamily="18" charset="0"/>
              </a:rPr>
              <a:t>   </a:t>
            </a:r>
            <a:r>
              <a:rPr lang="en-CA" sz="1800" b="1" dirty="0">
                <a:latin typeface="Times New Roman" panose="02020603050405020304" pitchFamily="18" charset="0"/>
                <a:cs typeface="Times New Roman" panose="02020603050405020304" pitchFamily="18" charset="0"/>
              </a:rPr>
              <a:t>Policy gradient:</a:t>
            </a:r>
          </a:p>
          <a:p>
            <a:pPr indent="-287655">
              <a:buSzPct val="100000"/>
            </a:pPr>
            <a:r>
              <a:rPr lang="en-CA" sz="1800" dirty="0">
                <a:latin typeface="Times New Roman" panose="02020603050405020304" pitchFamily="18" charset="0"/>
                <a:cs typeface="Times New Roman" panose="02020603050405020304" pitchFamily="18" charset="0"/>
              </a:rPr>
              <a:t>Updates the actor network parameters that gives higher expected rewards.</a:t>
            </a:r>
          </a:p>
          <a:p>
            <a:pPr marL="169545" indent="0">
              <a:buSzPct val="100000"/>
              <a:buNone/>
            </a:pPr>
            <a:r>
              <a:rPr lang="en-CA" sz="1800" b="1" dirty="0">
                <a:latin typeface="Times New Roman" panose="02020603050405020304" pitchFamily="18" charset="0"/>
                <a:cs typeface="Times New Roman" panose="02020603050405020304" pitchFamily="18" charset="0"/>
              </a:rPr>
              <a:t>Loss function:</a:t>
            </a:r>
            <a:endParaRPr lang="en-CA" sz="1800" dirty="0">
              <a:latin typeface="Times New Roman" panose="02020603050405020304" pitchFamily="18" charset="0"/>
              <a:cs typeface="Times New Roman" panose="02020603050405020304" pitchFamily="18" charset="0"/>
            </a:endParaRPr>
          </a:p>
          <a:p>
            <a:pPr marL="457200" lvl="0" indent="-287972" algn="l" rtl="0">
              <a:lnSpc>
                <a:spcPct val="100000"/>
              </a:lnSpc>
              <a:spcBef>
                <a:spcPts val="800"/>
              </a:spcBef>
              <a:spcAft>
                <a:spcPts val="0"/>
              </a:spcAft>
              <a:buSzPct val="100000"/>
              <a:buChar char="•"/>
            </a:pPr>
            <a:r>
              <a:rPr lang="en-CA" sz="1800" dirty="0">
                <a:latin typeface="Times New Roman" panose="02020603050405020304" pitchFamily="18" charset="0"/>
                <a:cs typeface="Times New Roman" panose="02020603050405020304" pitchFamily="18" charset="0"/>
              </a:rPr>
              <a:t>Minimizes the loss by encouraging the policy to generate actions that leads to maximum rewards.</a:t>
            </a:r>
          </a:p>
          <a:p>
            <a:pPr marL="457200" lvl="0" indent="-287972" algn="l" rtl="0">
              <a:lnSpc>
                <a:spcPct val="100000"/>
              </a:lnSpc>
              <a:spcBef>
                <a:spcPts val="0"/>
              </a:spcBef>
              <a:spcAft>
                <a:spcPts val="0"/>
              </a:spcAft>
              <a:buSzPct val="100000"/>
              <a:buChar char="•"/>
            </a:pPr>
            <a:r>
              <a:rPr lang="en-CA" sz="1800" dirty="0">
                <a:latin typeface="Times New Roman" panose="02020603050405020304" pitchFamily="18" charset="0"/>
                <a:cs typeface="Times New Roman" panose="02020603050405020304" pitchFamily="18" charset="0"/>
              </a:rPr>
              <a:t>Measures the error between target and actual values.</a:t>
            </a:r>
          </a:p>
          <a:p>
            <a:endParaRPr lang="en-CA" sz="1800" dirty="0"/>
          </a:p>
        </p:txBody>
      </p:sp>
      <p:sp>
        <p:nvSpPr>
          <p:cNvPr id="5" name="Slide Number Placeholder 4">
            <a:extLst>
              <a:ext uri="{FF2B5EF4-FFF2-40B4-BE49-F238E27FC236}">
                <a16:creationId xmlns:a16="http://schemas.microsoft.com/office/drawing/2014/main" id="{9DAE4379-6238-5269-ECB6-E8AF2AFDEF6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sp>
        <p:nvSpPr>
          <p:cNvPr id="6" name="Google Shape;182;p32">
            <a:extLst>
              <a:ext uri="{FF2B5EF4-FFF2-40B4-BE49-F238E27FC236}">
                <a16:creationId xmlns:a16="http://schemas.microsoft.com/office/drawing/2014/main" id="{6F78C5FF-F035-DFB4-28F6-02F45E3AAEE9}"/>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29</a:t>
            </a:fld>
            <a:endParaRPr lang="en" sz="1100">
              <a:latin typeface="Times New Roman" panose="02020603050405020304" pitchFamily="18" charset="0"/>
              <a:cs typeface="Times New Roman" panose="02020603050405020304" pitchFamily="18" charset="0"/>
            </a:endParaRPr>
          </a:p>
        </p:txBody>
      </p:sp>
      <p:sp>
        <p:nvSpPr>
          <p:cNvPr id="7" name="Google Shape;187;p33">
            <a:extLst>
              <a:ext uri="{FF2B5EF4-FFF2-40B4-BE49-F238E27FC236}">
                <a16:creationId xmlns:a16="http://schemas.microsoft.com/office/drawing/2014/main" id="{E0BE3447-78EF-044A-039B-908EA233977D}"/>
              </a:ext>
            </a:extLst>
          </p:cNvPr>
          <p:cNvSpPr txBox="1">
            <a:spLocks noGrp="1"/>
          </p:cNvSpPr>
          <p:nvPr>
            <p:ph type="title"/>
          </p:nvPr>
        </p:nvSpPr>
        <p:spPr>
          <a:xfrm>
            <a:off x="390501" y="331351"/>
            <a:ext cx="8029575" cy="636986"/>
          </a:xfrm>
          <a:prstGeom prst="rect">
            <a:avLst/>
          </a:prstGeom>
          <a:noFill/>
          <a:ln>
            <a:noFill/>
          </a:ln>
        </p:spPr>
        <p:txBody>
          <a:bodyPr spcFirstLastPara="1" wrap="square" lIns="68575" tIns="34275" rIns="68575" bIns="34275" anchor="ctr" anchorCtr="0">
            <a:normAutofit/>
          </a:bodyPr>
          <a:lstStyle/>
          <a:p>
            <a:pPr>
              <a:buSzPts val="3300"/>
            </a:pPr>
            <a:r>
              <a:rPr lang="en" sz="2400" b="1" dirty="0">
                <a:latin typeface="Times New Roman"/>
              </a:rPr>
              <a:t>Main and Target Networks (Contd.)</a:t>
            </a:r>
            <a:endParaRPr lang="en-US" sz="2400" b="1" dirty="0">
              <a:latin typeface="Times New Roman"/>
            </a:endParaRPr>
          </a:p>
        </p:txBody>
      </p:sp>
    </p:spTree>
    <p:extLst>
      <p:ext uri="{BB962C8B-B14F-4D97-AF65-F5344CB8AC3E}">
        <p14:creationId xmlns:p14="http://schemas.microsoft.com/office/powerpoint/2010/main" val="427011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75920" y="235765"/>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700"/>
              <a:buFont typeface="Calibri"/>
              <a:buNone/>
            </a:pPr>
            <a:r>
              <a:rPr lang="en" sz="2400" b="1" dirty="0">
                <a:latin typeface="Times New Roman" panose="02020603050405020304" pitchFamily="18" charset="0"/>
                <a:cs typeface="Times New Roman" panose="02020603050405020304" pitchFamily="18" charset="0"/>
              </a:rPr>
              <a:t>Comparing Supervised, Unsupervised and Reinforcement Learning</a:t>
            </a:r>
            <a:endParaRPr sz="2400" b="1" dirty="0">
              <a:latin typeface="Times New Roman" panose="02020603050405020304" pitchFamily="18" charset="0"/>
              <a:cs typeface="Times New Roman" panose="02020603050405020304" pitchFamily="18" charset="0"/>
            </a:endParaRPr>
          </a:p>
        </p:txBody>
      </p:sp>
      <p:sp>
        <p:nvSpPr>
          <p:cNvPr id="135" name="Google Shape;135;p26"/>
          <p:cNvSpPr txBox="1">
            <a:spLocks noGrp="1"/>
          </p:cNvSpPr>
          <p:nvPr>
            <p:ph type="body" idx="1"/>
          </p:nvPr>
        </p:nvSpPr>
        <p:spPr>
          <a:xfrm>
            <a:off x="475920" y="1254316"/>
            <a:ext cx="8317560" cy="1245044"/>
          </a:xfrm>
          <a:prstGeom prst="rect">
            <a:avLst/>
          </a:prstGeom>
          <a:noFill/>
          <a:ln>
            <a:noFill/>
          </a:ln>
        </p:spPr>
        <p:txBody>
          <a:bodyPr spcFirstLastPara="1" wrap="square" lIns="68575" tIns="34275" rIns="68575" bIns="34275" anchor="t" anchorCtr="0">
            <a:normAutofit lnSpcReduction="10000"/>
          </a:bodyPr>
          <a:lstStyle/>
          <a:p>
            <a:pPr marL="165100" lvl="0" indent="-169862" algn="l" rtl="0">
              <a:lnSpc>
                <a:spcPct val="90000"/>
              </a:lnSpc>
              <a:spcBef>
                <a:spcPts val="0"/>
              </a:spcBef>
              <a:spcAft>
                <a:spcPts val="0"/>
              </a:spcAft>
              <a:buClr>
                <a:schemeClr val="dk1"/>
              </a:buClr>
              <a:buSzPct val="100000"/>
              <a:buChar char="•"/>
            </a:pPr>
            <a:r>
              <a:rPr lang="en" sz="1600" b="0" i="0" u="none" strike="noStrike" dirty="0">
                <a:latin typeface="Times New Roman" panose="02020603050405020304" pitchFamily="18" charset="0"/>
                <a:ea typeface="Arial"/>
                <a:cs typeface="Times New Roman" panose="02020603050405020304" pitchFamily="18" charset="0"/>
                <a:sym typeface="Arial"/>
              </a:rPr>
              <a:t>Supervised Learning: the goal is to generate formula based on input and output values. </a:t>
            </a:r>
            <a:endParaRPr lang="en" sz="1600" dirty="0">
              <a:latin typeface="Times New Roman" panose="02020603050405020304" pitchFamily="18" charset="0"/>
              <a:ea typeface="Arial"/>
              <a:cs typeface="Times New Roman" panose="02020603050405020304" pitchFamily="18" charset="0"/>
              <a:sym typeface="Arial"/>
            </a:endParaRPr>
          </a:p>
          <a:p>
            <a:pPr marL="165100" lvl="0" indent="-169862" algn="l" rtl="0">
              <a:lnSpc>
                <a:spcPct val="90000"/>
              </a:lnSpc>
              <a:spcBef>
                <a:spcPts val="0"/>
              </a:spcBef>
              <a:spcAft>
                <a:spcPts val="0"/>
              </a:spcAft>
              <a:buClr>
                <a:schemeClr val="dk1"/>
              </a:buClr>
              <a:buSzPct val="100000"/>
              <a:buChar char="•"/>
            </a:pPr>
            <a:r>
              <a:rPr lang="en" sz="1600" b="0" i="0" u="none" strike="noStrike" dirty="0">
                <a:latin typeface="Times New Roman" panose="02020603050405020304" pitchFamily="18" charset="0"/>
                <a:ea typeface="Arial"/>
                <a:cs typeface="Times New Roman" panose="02020603050405020304" pitchFamily="18" charset="0"/>
                <a:sym typeface="Arial"/>
              </a:rPr>
              <a:t>Unsupervised Learning: we find an association between input values and group them. </a:t>
            </a:r>
          </a:p>
          <a:p>
            <a:pPr marL="165100" lvl="0" indent="-169862" algn="l" rtl="0">
              <a:lnSpc>
                <a:spcPct val="90000"/>
              </a:lnSpc>
              <a:spcBef>
                <a:spcPts val="0"/>
              </a:spcBef>
              <a:spcAft>
                <a:spcPts val="0"/>
              </a:spcAft>
              <a:buClr>
                <a:schemeClr val="dk1"/>
              </a:buClr>
              <a:buSzPct val="100000"/>
              <a:buChar char="•"/>
            </a:pPr>
            <a:r>
              <a:rPr lang="en" sz="1600" b="0" i="0" u="none" strike="noStrike" dirty="0">
                <a:latin typeface="Times New Roman" panose="02020603050405020304" pitchFamily="18" charset="0"/>
                <a:ea typeface="Arial"/>
                <a:cs typeface="Times New Roman" panose="02020603050405020304" pitchFamily="18" charset="0"/>
                <a:sym typeface="Arial"/>
              </a:rPr>
              <a:t>Reinforcement Learning: an agent learn through delayed feedback by interacting with the environment.</a:t>
            </a:r>
            <a:br>
              <a:rPr lang="en" sz="1100" b="0" i="0" u="none" strike="noStrike" dirty="0">
                <a:latin typeface="Times New Roman" panose="02020603050405020304" pitchFamily="18" charset="0"/>
                <a:ea typeface="Arial"/>
                <a:cs typeface="Times New Roman" panose="02020603050405020304" pitchFamily="18" charset="0"/>
                <a:sym typeface="Arial"/>
              </a:rPr>
            </a:br>
            <a:br>
              <a:rPr lang="en" sz="1100" b="0" i="0" u="none" strike="noStrike" dirty="0">
                <a:latin typeface="Times New Roman" panose="02020603050405020304" pitchFamily="18" charset="0"/>
                <a:ea typeface="Arial"/>
                <a:cs typeface="Times New Roman" panose="02020603050405020304" pitchFamily="18" charset="0"/>
                <a:sym typeface="Arial"/>
              </a:rPr>
            </a:br>
            <a:endParaRPr sz="1100" dirty="0">
              <a:latin typeface="Times New Roman" panose="02020603050405020304" pitchFamily="18" charset="0"/>
              <a:cs typeface="Times New Roman" panose="02020603050405020304" pitchFamily="18" charset="0"/>
            </a:endParaRPr>
          </a:p>
        </p:txBody>
      </p:sp>
      <p:pic>
        <p:nvPicPr>
          <p:cNvPr id="137" name="Google Shape;137;p26" descr="1.2. Supervised vs Unsupervised vs Reinforcement Learning | Types of  Machine Learning - YouTube"/>
          <p:cNvPicPr preferRelativeResize="0"/>
          <p:nvPr/>
        </p:nvPicPr>
        <p:blipFill rotWithShape="1">
          <a:blip r:embed="rId3">
            <a:alphaModFix/>
          </a:blip>
          <a:srcRect l="3773" t="15246" r="-234" b="14507"/>
          <a:stretch/>
        </p:blipFill>
        <p:spPr>
          <a:xfrm>
            <a:off x="2211660" y="2283205"/>
            <a:ext cx="4415220" cy="1808582"/>
          </a:xfrm>
          <a:prstGeom prst="rect">
            <a:avLst/>
          </a:prstGeom>
          <a:noFill/>
          <a:ln>
            <a:noFill/>
          </a:ln>
        </p:spPr>
      </p:pic>
      <p:sp>
        <p:nvSpPr>
          <p:cNvPr id="138" name="Google Shape;138;p26"/>
          <p:cNvSpPr txBox="1"/>
          <p:nvPr/>
        </p:nvSpPr>
        <p:spPr>
          <a:xfrm>
            <a:off x="3479292" y="4340374"/>
            <a:ext cx="2185416"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u="sng" dirty="0">
                <a:solidFill>
                  <a:schemeClr val="hlink"/>
                </a:solidFill>
                <a:latin typeface="Times New Roman"/>
                <a:ea typeface="Calibri"/>
                <a:cs typeface="Times New Roman"/>
                <a:sym typeface="Calibri"/>
                <a:hlinkClick r:id="rId4">
                  <a:extLst>
                    <a:ext uri="{A12FA001-AC4F-418D-AE19-62706E023703}">
                      <ahyp:hlinkClr xmlns:ahyp="http://schemas.microsoft.com/office/drawing/2018/hyperlinkcolor" val="tx"/>
                    </a:ext>
                  </a:extLst>
                </a:hlinkClick>
              </a:rPr>
              <a:t>https://tinyurl.com/2s83ktye</a:t>
            </a:r>
            <a:endParaRPr sz="1100" dirty="0">
              <a:solidFill>
                <a:schemeClr val="hlink"/>
              </a:solidFill>
              <a:latin typeface="Times New Roman"/>
              <a:ea typeface="Calibri"/>
              <a:cs typeface="Times New Roman"/>
              <a:sym typeface="Calibri"/>
            </a:endParaRPr>
          </a:p>
          <a:p>
            <a:pPr marL="0" marR="0" lvl="0" indent="0" algn="l" rtl="0">
              <a:spcBef>
                <a:spcPts val="0"/>
              </a:spcBef>
              <a:spcAft>
                <a:spcPts val="0"/>
              </a:spcAft>
              <a:buNone/>
            </a:pPr>
            <a:endParaRPr sz="12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 name="TextBox 3">
            <a:extLst>
              <a:ext uri="{FF2B5EF4-FFF2-40B4-BE49-F238E27FC236}">
                <a16:creationId xmlns:a16="http://schemas.microsoft.com/office/drawing/2014/main" id="{14185AE5-9690-DBC4-83D4-E90F74E071D0}"/>
              </a:ext>
            </a:extLst>
          </p:cNvPr>
          <p:cNvSpPr txBox="1"/>
          <p:nvPr/>
        </p:nvSpPr>
        <p:spPr>
          <a:xfrm>
            <a:off x="2470292" y="3932049"/>
            <a:ext cx="840639" cy="461665"/>
          </a:xfrm>
          <a:prstGeom prst="rect">
            <a:avLst/>
          </a:prstGeom>
          <a:noFill/>
        </p:spPr>
        <p:txBody>
          <a:bodyPr wrap="square" rtlCol="0">
            <a:spAutoFit/>
          </a:bodyPr>
          <a:lstStyle/>
          <a:p>
            <a:r>
              <a:rPr lang="en-CA" sz="800" dirty="0">
                <a:latin typeface="Times New Roman" panose="02020603050405020304" pitchFamily="18" charset="0"/>
                <a:cs typeface="Times New Roman" panose="02020603050405020304" pitchFamily="18" charset="0"/>
              </a:rPr>
              <a:t>Task driven (Classification/ Regression)</a:t>
            </a:r>
            <a:endParaRPr lang="en-GB" sz="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B20CF23-A751-6142-FC73-D75ECAC55CA3}"/>
              </a:ext>
            </a:extLst>
          </p:cNvPr>
          <p:cNvSpPr txBox="1"/>
          <p:nvPr/>
        </p:nvSpPr>
        <p:spPr>
          <a:xfrm>
            <a:off x="3986212" y="3938726"/>
            <a:ext cx="840639" cy="338554"/>
          </a:xfrm>
          <a:prstGeom prst="rect">
            <a:avLst/>
          </a:prstGeom>
          <a:noFill/>
        </p:spPr>
        <p:txBody>
          <a:bodyPr wrap="square" rtlCol="0">
            <a:spAutoFit/>
          </a:bodyPr>
          <a:lstStyle/>
          <a:p>
            <a:r>
              <a:rPr lang="en-CA" sz="800" dirty="0">
                <a:latin typeface="Times New Roman" panose="02020603050405020304" pitchFamily="18" charset="0"/>
                <a:cs typeface="Times New Roman" panose="02020603050405020304" pitchFamily="18" charset="0"/>
              </a:rPr>
              <a:t>Data driven</a:t>
            </a:r>
          </a:p>
          <a:p>
            <a:r>
              <a:rPr lang="en-CA" sz="800" dirty="0">
                <a:latin typeface="Times New Roman" panose="02020603050405020304" pitchFamily="18" charset="0"/>
                <a:cs typeface="Times New Roman" panose="02020603050405020304" pitchFamily="18" charset="0"/>
              </a:rPr>
              <a:t>(Clustering)</a:t>
            </a:r>
            <a:endParaRPr lang="en-GB" sz="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49953D4-4862-067B-875D-A5AD2000F1FB}"/>
              </a:ext>
            </a:extLst>
          </p:cNvPr>
          <p:cNvSpPr txBox="1"/>
          <p:nvPr/>
        </p:nvSpPr>
        <p:spPr>
          <a:xfrm>
            <a:off x="5433552" y="3930510"/>
            <a:ext cx="1072766" cy="461665"/>
          </a:xfrm>
          <a:prstGeom prst="rect">
            <a:avLst/>
          </a:prstGeom>
          <a:noFill/>
        </p:spPr>
        <p:txBody>
          <a:bodyPr wrap="square" rtlCol="0">
            <a:spAutoFit/>
          </a:bodyPr>
          <a:lstStyle/>
          <a:p>
            <a:pPr algn="ctr"/>
            <a:r>
              <a:rPr lang="en-CA" sz="800" dirty="0">
                <a:latin typeface="Times New Roman" panose="02020603050405020304" pitchFamily="18" charset="0"/>
                <a:cs typeface="Times New Roman" panose="02020603050405020304" pitchFamily="18" charset="0"/>
              </a:rPr>
              <a:t>Algorithm learns to react to an environment</a:t>
            </a:r>
            <a:endParaRPr lang="en-GB" sz="800" dirty="0">
              <a:latin typeface="Times New Roman" panose="02020603050405020304" pitchFamily="18" charset="0"/>
              <a:cs typeface="Times New Roman" panose="02020603050405020304" pitchFamily="18" charset="0"/>
            </a:endParaRPr>
          </a:p>
        </p:txBody>
      </p:sp>
      <p:sp>
        <p:nvSpPr>
          <p:cNvPr id="7" name="Google Shape;182;p32">
            <a:extLst>
              <a:ext uri="{FF2B5EF4-FFF2-40B4-BE49-F238E27FC236}">
                <a16:creationId xmlns:a16="http://schemas.microsoft.com/office/drawing/2014/main" id="{5E5469AA-FA3F-9074-ED5F-082D236FBB25}"/>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6" name="Google Shape;216;p37">
            <a:extLst>
              <a:ext uri="{FF2B5EF4-FFF2-40B4-BE49-F238E27FC236}">
                <a16:creationId xmlns:a16="http://schemas.microsoft.com/office/drawing/2014/main" id="{EA164AD1-A018-425A-7A3F-773FDE91DB99}"/>
              </a:ext>
            </a:extLst>
          </p:cNvPr>
          <p:cNvSpPr txBox="1">
            <a:spLocks noGrp="1"/>
          </p:cNvSpPr>
          <p:nvPr>
            <p:ph type="body" idx="1"/>
          </p:nvPr>
        </p:nvSpPr>
        <p:spPr>
          <a:xfrm>
            <a:off x="444930" y="1015201"/>
            <a:ext cx="6809369" cy="3204114"/>
          </a:xfrm>
          <a:prstGeom prst="rect">
            <a:avLst/>
          </a:prstGeom>
          <a:noFill/>
          <a:ln>
            <a:noFill/>
          </a:ln>
        </p:spPr>
        <p:txBody>
          <a:bodyPr spcFirstLastPara="1" wrap="square" lIns="68575" tIns="34275" rIns="68575" bIns="34275" anchor="t" anchorCtr="0">
            <a:noAutofit/>
          </a:bodyPr>
          <a:lstStyle/>
          <a:p>
            <a:pPr marL="0" indent="0">
              <a:lnSpc>
                <a:spcPct val="100000"/>
              </a:lnSpc>
              <a:buNone/>
            </a:pPr>
            <a:r>
              <a:rPr lang="en" sz="1600" b="1" dirty="0">
                <a:latin typeface="Times New Roman"/>
                <a:cs typeface="Times New Roman"/>
              </a:rPr>
              <a:t>Replay buffer:</a:t>
            </a:r>
            <a:endParaRPr lang="en-US" sz="1600" b="1" dirty="0">
              <a:latin typeface="Times New Roman"/>
              <a:cs typeface="Times New Roman"/>
            </a:endParaRPr>
          </a:p>
          <a:p>
            <a:pPr indent="-287655">
              <a:lnSpc>
                <a:spcPct val="100000"/>
              </a:lnSpc>
              <a:buFont typeface="Arial,Sans-Serif"/>
              <a:buChar char="•"/>
            </a:pPr>
            <a:r>
              <a:rPr lang="en" sz="1600" dirty="0">
                <a:latin typeface="Times New Roman"/>
                <a:cs typeface="Times New Roman"/>
              </a:rPr>
              <a:t>Stores the cumulative transition ( s, a, r, s’) of past experiences.</a:t>
            </a:r>
          </a:p>
          <a:p>
            <a:pPr indent="-287655">
              <a:lnSpc>
                <a:spcPct val="100000"/>
              </a:lnSpc>
              <a:buFont typeface="Arial,Sans-Serif"/>
              <a:buChar char="•"/>
            </a:pPr>
            <a:r>
              <a:rPr lang="en" sz="1600" dirty="0">
                <a:latin typeface="Times New Roman"/>
                <a:cs typeface="Times New Roman"/>
              </a:rPr>
              <a:t>The agent uses past experiences to learn and get better.</a:t>
            </a:r>
            <a:endParaRPr lang="en-US" sz="1600" dirty="0">
              <a:latin typeface="Times New Roman" panose="02020603050405020304" pitchFamily="18" charset="0"/>
              <a:cs typeface="Times New Roman" panose="02020603050405020304" pitchFamily="18" charset="0"/>
            </a:endParaRPr>
          </a:p>
          <a:p>
            <a:pPr indent="-287655">
              <a:lnSpc>
                <a:spcPct val="100000"/>
              </a:lnSpc>
              <a:buFont typeface="Arial,Sans-Serif"/>
              <a:buChar char="•"/>
            </a:pPr>
            <a:r>
              <a:rPr lang="en" sz="1600" dirty="0">
                <a:latin typeface="Times New Roman"/>
                <a:cs typeface="Times New Roman"/>
              </a:rPr>
              <a:t>Avoids choosing suboptimal policies.</a:t>
            </a:r>
            <a:br>
              <a:rPr lang="en"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pPr marL="0" indent="0">
              <a:lnSpc>
                <a:spcPct val="100000"/>
              </a:lnSpc>
              <a:buNone/>
            </a:pPr>
            <a:r>
              <a:rPr lang="en-CA" sz="1600" b="1" dirty="0">
                <a:latin typeface="Times New Roman"/>
                <a:cs typeface="Times New Roman"/>
              </a:rPr>
              <a:t>Noise:</a:t>
            </a:r>
            <a:endParaRPr lang="en-US" sz="1600" b="1" dirty="0">
              <a:latin typeface="Times New Roman"/>
              <a:cs typeface="Times New Roman"/>
            </a:endParaRPr>
          </a:p>
          <a:p>
            <a:pPr indent="-287655">
              <a:lnSpc>
                <a:spcPct val="100000"/>
              </a:lnSpc>
              <a:buFont typeface="Arial,Sans-Serif"/>
              <a:buChar char="•"/>
            </a:pPr>
            <a:r>
              <a:rPr lang="en-CA" sz="1600" dirty="0">
                <a:latin typeface="Times New Roman"/>
                <a:cs typeface="Times New Roman"/>
              </a:rPr>
              <a:t>Added to target actor networks.</a:t>
            </a:r>
            <a:endParaRPr lang="en" sz="1600" dirty="0">
              <a:latin typeface="Times New Roman"/>
              <a:cs typeface="Times New Roman"/>
            </a:endParaRPr>
          </a:p>
          <a:p>
            <a:pPr indent="-287655">
              <a:lnSpc>
                <a:spcPct val="100000"/>
              </a:lnSpc>
              <a:buFont typeface="Arial,Sans-Serif"/>
              <a:buChar char="•"/>
            </a:pPr>
            <a:r>
              <a:rPr lang="en-CA" sz="1600" dirty="0">
                <a:latin typeface="Times New Roman"/>
                <a:cs typeface="Times New Roman"/>
              </a:rPr>
              <a:t>To make the target actions less deterministic and smooth out the Q value estimates.</a:t>
            </a:r>
            <a:endParaRPr sz="1600" dirty="0">
              <a:latin typeface="Times New Roman" panose="02020603050405020304" pitchFamily="18" charset="0"/>
              <a:cs typeface="Times New Roman" panose="02020603050405020304" pitchFamily="18" charset="0"/>
            </a:endParaRPr>
          </a:p>
          <a:p>
            <a:pPr marL="165100" lvl="0" indent="-25400" algn="l" rtl="0">
              <a:lnSpc>
                <a:spcPct val="90000"/>
              </a:lnSpc>
              <a:spcBef>
                <a:spcPts val="800"/>
              </a:spcBef>
              <a:spcAft>
                <a:spcPts val="0"/>
              </a:spcAft>
              <a:buClr>
                <a:schemeClr val="dk1"/>
              </a:buClr>
              <a:buSzPct val="190909"/>
              <a:buNone/>
            </a:pPr>
            <a:endParaRPr sz="1600" dirty="0">
              <a:latin typeface="Times New Roman" panose="02020603050405020304" pitchFamily="18" charset="0"/>
              <a:cs typeface="Times New Roman" panose="02020603050405020304" pitchFamily="18" charset="0"/>
            </a:endParaRPr>
          </a:p>
        </p:txBody>
      </p:sp>
      <p:sp>
        <p:nvSpPr>
          <p:cNvPr id="8" name="Google Shape;187;p33">
            <a:extLst>
              <a:ext uri="{FF2B5EF4-FFF2-40B4-BE49-F238E27FC236}">
                <a16:creationId xmlns:a16="http://schemas.microsoft.com/office/drawing/2014/main" id="{583B1B5A-7A3E-E1D9-B8FB-C65EE3D5E532}"/>
              </a:ext>
            </a:extLst>
          </p:cNvPr>
          <p:cNvSpPr txBox="1">
            <a:spLocks noGrp="1"/>
          </p:cNvSpPr>
          <p:nvPr>
            <p:ph type="title"/>
          </p:nvPr>
        </p:nvSpPr>
        <p:spPr>
          <a:xfrm>
            <a:off x="390501" y="331351"/>
            <a:ext cx="8029575" cy="636986"/>
          </a:xfrm>
          <a:prstGeom prst="rect">
            <a:avLst/>
          </a:prstGeom>
          <a:noFill/>
          <a:ln>
            <a:noFill/>
          </a:ln>
        </p:spPr>
        <p:txBody>
          <a:bodyPr spcFirstLastPara="1" wrap="square" lIns="68575" tIns="34275" rIns="68575" bIns="34275" anchor="ctr" anchorCtr="0">
            <a:normAutofit/>
          </a:bodyPr>
          <a:lstStyle/>
          <a:p>
            <a:pPr>
              <a:buSzPts val="3300"/>
            </a:pPr>
            <a:r>
              <a:rPr lang="en-CA" sz="2400" b="1" dirty="0">
                <a:latin typeface="Times New Roman"/>
              </a:rPr>
              <a:t>Terms</a:t>
            </a:r>
            <a:endParaRPr lang="en-US" sz="2400" b="1" dirty="0">
              <a:latin typeface="Times New Roman"/>
            </a:endParaRPr>
          </a:p>
        </p:txBody>
      </p:sp>
      <p:pic>
        <p:nvPicPr>
          <p:cNvPr id="4100" name="Picture 4" descr="Experience Replay Explained | Papers With Code">
            <a:extLst>
              <a:ext uri="{FF2B5EF4-FFF2-40B4-BE49-F238E27FC236}">
                <a16:creationId xmlns:a16="http://schemas.microsoft.com/office/drawing/2014/main" id="{247442F3-56E0-9511-915D-651B083A5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169" y="1259255"/>
            <a:ext cx="1625877" cy="1651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A5B826-197B-6BF7-6396-6B7490494BCE}"/>
              </a:ext>
            </a:extLst>
          </p:cNvPr>
          <p:cNvSpPr txBox="1"/>
          <p:nvPr/>
        </p:nvSpPr>
        <p:spPr>
          <a:xfrm>
            <a:off x="6631354" y="2918645"/>
            <a:ext cx="2067716" cy="430887"/>
          </a:xfrm>
          <a:prstGeom prst="rect">
            <a:avLst/>
          </a:prstGeom>
          <a:noFill/>
        </p:spPr>
        <p:txBody>
          <a:bodyPr wrap="square">
            <a:spAutoFit/>
          </a:bodyPr>
          <a:lstStyle/>
          <a:p>
            <a:r>
              <a:rPr lang="en-CA" sz="1100" dirty="0">
                <a:hlinkClick r:id="rId4"/>
              </a:rPr>
              <a:t>https://tinyurl.com/4uh9cy8z</a:t>
            </a:r>
            <a:endParaRPr lang="en-CA" sz="1100" dirty="0"/>
          </a:p>
          <a:p>
            <a:endParaRPr lang="en-CA" sz="1100" dirty="0"/>
          </a:p>
        </p:txBody>
      </p:sp>
      <p:sp>
        <p:nvSpPr>
          <p:cNvPr id="4" name="Google Shape;182;p32">
            <a:extLst>
              <a:ext uri="{FF2B5EF4-FFF2-40B4-BE49-F238E27FC236}">
                <a16:creationId xmlns:a16="http://schemas.microsoft.com/office/drawing/2014/main" id="{4928941D-41FD-C9B1-A9DE-505BEA98C8BF}"/>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30</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7230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2731-8C6E-73C0-BABF-B8FC9C39A312}"/>
              </a:ext>
            </a:extLst>
          </p:cNvPr>
          <p:cNvSpPr>
            <a:spLocks noGrp="1"/>
          </p:cNvSpPr>
          <p:nvPr>
            <p:ph type="title"/>
          </p:nvPr>
        </p:nvSpPr>
        <p:spPr>
          <a:xfrm>
            <a:off x="829882" y="273844"/>
            <a:ext cx="7685468" cy="672201"/>
          </a:xfrm>
        </p:spPr>
        <p:txBody>
          <a:bodyPr>
            <a:normAutofit/>
          </a:bodyPr>
          <a:lstStyle/>
          <a:p>
            <a:r>
              <a:rPr lang="en-US" sz="2000" b="1" dirty="0">
                <a:latin typeface="Times New Roman"/>
              </a:rPr>
              <a:t>DDPG Algorithm</a:t>
            </a:r>
          </a:p>
        </p:txBody>
      </p:sp>
      <p:sp>
        <p:nvSpPr>
          <p:cNvPr id="3" name="Text Placeholder 2">
            <a:extLst>
              <a:ext uri="{FF2B5EF4-FFF2-40B4-BE49-F238E27FC236}">
                <a16:creationId xmlns:a16="http://schemas.microsoft.com/office/drawing/2014/main" id="{78008271-7889-ABE6-3DE5-FF4B88BA4F4C}"/>
              </a:ext>
            </a:extLst>
          </p:cNvPr>
          <p:cNvSpPr>
            <a:spLocks noGrp="1"/>
          </p:cNvSpPr>
          <p:nvPr>
            <p:ph type="body" idx="1"/>
          </p:nvPr>
        </p:nvSpPr>
        <p:spPr>
          <a:xfrm>
            <a:off x="539262" y="1023815"/>
            <a:ext cx="7976088" cy="3608908"/>
          </a:xfrm>
        </p:spPr>
        <p:txBody>
          <a:bodyPr/>
          <a:lstStyle/>
          <a:p>
            <a:pPr>
              <a:buFont typeface="+mj-lt"/>
              <a:buAutoNum type="arabicPeriod"/>
            </a:pPr>
            <a:endParaRPr lang="en-US" sz="1200" dirty="0">
              <a:solidFill>
                <a:schemeClr val="tx1"/>
              </a:solidFill>
            </a:endParaRPr>
          </a:p>
          <a:p>
            <a:pPr marL="596900" indent="-457200">
              <a:buFont typeface="+mj-lt"/>
              <a:buAutoNum type="arabicPeriod"/>
            </a:pPr>
            <a:endParaRPr lang="en-US" dirty="0">
              <a:solidFill>
                <a:srgbClr val="000000"/>
              </a:solidFill>
            </a:endParaRPr>
          </a:p>
        </p:txBody>
      </p:sp>
      <p:graphicFrame>
        <p:nvGraphicFramePr>
          <p:cNvPr id="6" name="Table 5">
            <a:extLst>
              <a:ext uri="{FF2B5EF4-FFF2-40B4-BE49-F238E27FC236}">
                <a16:creationId xmlns:a16="http://schemas.microsoft.com/office/drawing/2014/main" id="{7F7CA54A-C370-C48D-03B8-3253C5D7BB97}"/>
              </a:ext>
            </a:extLst>
          </p:cNvPr>
          <p:cNvGraphicFramePr>
            <a:graphicFrameLocks noGrp="1"/>
          </p:cNvGraphicFramePr>
          <p:nvPr>
            <p:extLst>
              <p:ext uri="{D42A27DB-BD31-4B8C-83A1-F6EECF244321}">
                <p14:modId xmlns:p14="http://schemas.microsoft.com/office/powerpoint/2010/main" val="3153537191"/>
              </p:ext>
            </p:extLst>
          </p:nvPr>
        </p:nvGraphicFramePr>
        <p:xfrm>
          <a:off x="829882" y="757116"/>
          <a:ext cx="7245679" cy="4316078"/>
        </p:xfrm>
        <a:graphic>
          <a:graphicData uri="http://schemas.openxmlformats.org/drawingml/2006/table">
            <a:tbl>
              <a:tblPr firstRow="1" bandRow="1">
                <a:tableStyleId>{CD8BE74F-1A8A-423E-A68F-7F0B35447934}</a:tableStyleId>
              </a:tblPr>
              <a:tblGrid>
                <a:gridCol w="7245679">
                  <a:extLst>
                    <a:ext uri="{9D8B030D-6E8A-4147-A177-3AD203B41FA5}">
                      <a16:colId xmlns:a16="http://schemas.microsoft.com/office/drawing/2014/main" val="241984698"/>
                    </a:ext>
                  </a:extLst>
                </a:gridCol>
              </a:tblGrid>
              <a:tr h="1336272">
                <a:tc>
                  <a:txBody>
                    <a:bodyPr/>
                    <a:lstStyle/>
                    <a:p>
                      <a:pPr marL="342900" indent="-342900" fontAlgn="t">
                        <a:buFont typeface="+mj-lt"/>
                        <a:buAutoNum type="arabicPeriod"/>
                      </a:pPr>
                      <a:r>
                        <a:rPr lang="en-US" sz="1600" dirty="0">
                          <a:effectLst/>
                          <a:latin typeface="Times New Roman"/>
                        </a:rPr>
                        <a:t>Initialize the actor network and critic network.</a:t>
                      </a:r>
                    </a:p>
                    <a:p>
                      <a:pPr marL="342900" indent="-342900" fontAlgn="t">
                        <a:buFont typeface="+mj-lt"/>
                        <a:buAutoNum type="arabicPeriod"/>
                      </a:pPr>
                      <a:r>
                        <a:rPr lang="en-US" sz="1600" dirty="0">
                          <a:effectLst/>
                          <a:latin typeface="Times New Roman"/>
                        </a:rPr>
                        <a:t>Initialize the target actor and target critic networks.</a:t>
                      </a:r>
                    </a:p>
                    <a:p>
                      <a:pPr marL="342900" indent="-342900" fontAlgn="t">
                        <a:buFont typeface="+mj-lt"/>
                        <a:buAutoNum type="arabicPeriod"/>
                      </a:pPr>
                      <a:r>
                        <a:rPr lang="en-US" sz="1600" dirty="0">
                          <a:effectLst/>
                          <a:latin typeface="Times New Roman"/>
                        </a:rPr>
                        <a:t>Initialize the replay buffer.</a:t>
                      </a:r>
                    </a:p>
                    <a:p>
                      <a:pPr marL="342900" indent="-342900" fontAlgn="t">
                        <a:buFont typeface="+mj-lt"/>
                        <a:buAutoNum type="arabicPeriod"/>
                      </a:pPr>
                      <a:r>
                        <a:rPr lang="en-US" sz="1600" b="1" dirty="0">
                          <a:effectLst/>
                          <a:latin typeface="Times New Roman"/>
                        </a:rPr>
                        <a:t>Loop:</a:t>
                      </a:r>
                    </a:p>
                    <a:p>
                      <a:pPr marL="342900" indent="-342900" fontAlgn="t">
                        <a:buFont typeface="+mj-lt"/>
                        <a:buAutoNum type="arabicPeriod"/>
                      </a:pPr>
                      <a:r>
                        <a:rPr lang="en-US" sz="1600" dirty="0">
                          <a:effectLst/>
                          <a:latin typeface="Times New Roman"/>
                        </a:rPr>
                        <a:t>    Noise added for action exploration.</a:t>
                      </a:r>
                    </a:p>
                    <a:p>
                      <a:pPr marL="342900" marR="0" lvl="0" indent="-342900" algn="l" rtl="0" eaLnBrk="1" fontAlgn="t" latinLnBrk="0" hangingPunct="1">
                        <a:lnSpc>
                          <a:spcPct val="100000"/>
                        </a:lnSpc>
                        <a:spcBef>
                          <a:spcPts val="0"/>
                        </a:spcBef>
                        <a:spcAft>
                          <a:spcPts val="0"/>
                        </a:spcAft>
                        <a:buClr>
                          <a:srgbClr val="000000"/>
                        </a:buClr>
                        <a:buSzTx/>
                        <a:buFont typeface="+mj-lt"/>
                        <a:buAutoNum type="arabicPeriod"/>
                      </a:pPr>
                      <a:r>
                        <a:rPr lang="en-US" sz="1600" dirty="0">
                          <a:latin typeface="Times New Roman"/>
                          <a:cs typeface="Times New Roman"/>
                        </a:rPr>
                        <a:t>    Agent interacts with environment from the initial state until terminal state is reached.</a:t>
                      </a:r>
                      <a:endParaRPr lang="en-US" sz="1600" dirty="0"/>
                    </a:p>
                  </a:txBody>
                  <a:tcPr marL="95250" marR="95250" marT="38100" marB="9525">
                    <a:lnL>
                      <a:noFill/>
                    </a:lnL>
                    <a:lnR>
                      <a:noFill/>
                    </a:lnR>
                    <a:lnT>
                      <a:noFill/>
                    </a:lnT>
                    <a:lnB>
                      <a:noFill/>
                    </a:lnB>
                    <a:noFill/>
                  </a:tcPr>
                </a:tc>
                <a:extLst>
                  <a:ext uri="{0D108BD9-81ED-4DB2-BD59-A6C34878D82A}">
                    <a16:rowId xmlns:a16="http://schemas.microsoft.com/office/drawing/2014/main" val="353870986"/>
                  </a:ext>
                </a:extLst>
              </a:tr>
              <a:tr h="233896">
                <a:tc>
                  <a:txBody>
                    <a:bodyPr/>
                    <a:lstStyle/>
                    <a:p>
                      <a:pPr marL="0" indent="0" fontAlgn="t">
                        <a:buFont typeface="+mj-lt"/>
                        <a:buNone/>
                      </a:pPr>
                      <a:r>
                        <a:rPr lang="en-US" sz="1600" dirty="0">
                          <a:effectLst/>
                          <a:latin typeface="Times New Roman"/>
                        </a:rPr>
                        <a:t>7.         Observe next state and reward.</a:t>
                      </a:r>
                    </a:p>
                  </a:txBody>
                  <a:tcPr marL="95250" marR="95250" marT="9525" marB="9525">
                    <a:lnL>
                      <a:noFill/>
                    </a:lnL>
                    <a:lnR>
                      <a:noFill/>
                    </a:lnR>
                    <a:lnT>
                      <a:noFill/>
                    </a:lnT>
                    <a:lnB>
                      <a:noFill/>
                    </a:lnB>
                    <a:noFill/>
                  </a:tcPr>
                </a:tc>
                <a:extLst>
                  <a:ext uri="{0D108BD9-81ED-4DB2-BD59-A6C34878D82A}">
                    <a16:rowId xmlns:a16="http://schemas.microsoft.com/office/drawing/2014/main" val="1296755384"/>
                  </a:ext>
                </a:extLst>
              </a:tr>
              <a:tr h="233896">
                <a:tc>
                  <a:txBody>
                    <a:bodyPr/>
                    <a:lstStyle/>
                    <a:p>
                      <a:pPr marL="0" indent="0" fontAlgn="t">
                        <a:buFont typeface="+mj-lt"/>
                        <a:buNone/>
                      </a:pPr>
                      <a:r>
                        <a:rPr lang="en-US" sz="1600" dirty="0">
                          <a:effectLst/>
                          <a:latin typeface="Times New Roman"/>
                        </a:rPr>
                        <a:t>8.         Store trajectories in a replay buffer for sampling</a:t>
                      </a:r>
                    </a:p>
                  </a:txBody>
                  <a:tcPr marL="95250" marR="95250" marT="9525" marB="9525">
                    <a:lnL>
                      <a:noFill/>
                    </a:lnL>
                    <a:lnR>
                      <a:noFill/>
                    </a:lnR>
                    <a:lnT>
                      <a:noFill/>
                    </a:lnT>
                    <a:lnB>
                      <a:noFill/>
                    </a:lnB>
                    <a:noFill/>
                  </a:tcPr>
                </a:tc>
                <a:extLst>
                  <a:ext uri="{0D108BD9-81ED-4DB2-BD59-A6C34878D82A}">
                    <a16:rowId xmlns:a16="http://schemas.microsoft.com/office/drawing/2014/main" val="1245589805"/>
                  </a:ext>
                </a:extLst>
              </a:tr>
              <a:tr h="233896">
                <a:tc>
                  <a:txBody>
                    <a:bodyPr/>
                    <a:lstStyle/>
                    <a:p>
                      <a:pPr marL="0" indent="0" fontAlgn="t">
                        <a:buFont typeface="+mj-lt"/>
                        <a:buNone/>
                      </a:pPr>
                      <a:r>
                        <a:rPr lang="en-US" sz="1600" dirty="0">
                          <a:effectLst/>
                          <a:latin typeface="Times New Roman"/>
                        </a:rPr>
                        <a:t>9.         Sample a mini batch of transitions    </a:t>
                      </a:r>
                    </a:p>
                  </a:txBody>
                  <a:tcPr marL="95250" marR="95250" marT="9525" marB="9525">
                    <a:lnL>
                      <a:noFill/>
                    </a:lnL>
                    <a:lnR>
                      <a:noFill/>
                    </a:lnR>
                    <a:lnT>
                      <a:noFill/>
                    </a:lnT>
                    <a:lnB>
                      <a:noFill/>
                    </a:lnB>
                    <a:noFill/>
                  </a:tcPr>
                </a:tc>
                <a:extLst>
                  <a:ext uri="{0D108BD9-81ED-4DB2-BD59-A6C34878D82A}">
                    <a16:rowId xmlns:a16="http://schemas.microsoft.com/office/drawing/2014/main" val="1327797794"/>
                  </a:ext>
                </a:extLst>
              </a:tr>
              <a:tr h="233896">
                <a:tc>
                  <a:txBody>
                    <a:bodyPr/>
                    <a:lstStyle/>
                    <a:p>
                      <a:pPr marL="0" indent="0" fontAlgn="t">
                        <a:buFont typeface="+mj-lt"/>
                        <a:buNone/>
                      </a:pPr>
                      <a:r>
                        <a:rPr lang="en-US" sz="1600" dirty="0">
                          <a:effectLst/>
                          <a:latin typeface="Times New Roman"/>
                        </a:rPr>
                        <a:t>10.       Update Critic network </a:t>
                      </a:r>
                      <a:r>
                        <a:rPr lang="en-US" sz="1600" b="0" i="0" u="none" strike="noStrike" noProof="0" dirty="0">
                          <a:solidFill>
                            <a:srgbClr val="000000"/>
                          </a:solidFill>
                          <a:effectLst/>
                          <a:latin typeface="Times New Roman"/>
                        </a:rPr>
                        <a:t>parameters</a:t>
                      </a:r>
                      <a:endParaRPr lang="en-US" sz="1600" dirty="0">
                        <a:effectLst/>
                        <a:latin typeface="Times New Roman"/>
                      </a:endParaRPr>
                    </a:p>
                  </a:txBody>
                  <a:tcPr marL="95250" marR="95250" marT="9525" marB="9525">
                    <a:lnL>
                      <a:noFill/>
                    </a:lnL>
                    <a:lnR>
                      <a:noFill/>
                    </a:lnR>
                    <a:lnT>
                      <a:noFill/>
                    </a:lnT>
                    <a:lnB>
                      <a:noFill/>
                    </a:lnB>
                    <a:noFill/>
                  </a:tcPr>
                </a:tc>
                <a:extLst>
                  <a:ext uri="{0D108BD9-81ED-4DB2-BD59-A6C34878D82A}">
                    <a16:rowId xmlns:a16="http://schemas.microsoft.com/office/drawing/2014/main" val="588868568"/>
                  </a:ext>
                </a:extLst>
              </a:tr>
              <a:tr h="752913">
                <a:tc>
                  <a:txBody>
                    <a:bodyPr/>
                    <a:lstStyle/>
                    <a:p>
                      <a:pPr marL="0" indent="0" fontAlgn="t">
                        <a:buFont typeface="+mj-lt"/>
                        <a:buNone/>
                      </a:pPr>
                      <a:r>
                        <a:rPr lang="en-US" sz="1600" dirty="0">
                          <a:effectLst/>
                          <a:latin typeface="Times New Roman"/>
                        </a:rPr>
                        <a:t>11.       Update Policy network parameters</a:t>
                      </a:r>
                    </a:p>
                    <a:p>
                      <a:pPr marL="342900" indent="-342900" fontAlgn="t">
                        <a:buFont typeface="+mj-lt"/>
                        <a:buAutoNum type="arabicPeriod" startAt="12"/>
                      </a:pPr>
                      <a:r>
                        <a:rPr lang="en-US" sz="1600" dirty="0">
                          <a:effectLst/>
                          <a:latin typeface="Times New Roman"/>
                        </a:rPr>
                        <a:t>    Update Target networks.</a:t>
                      </a:r>
                    </a:p>
                    <a:p>
                      <a:pPr marL="342900" indent="-342900" fontAlgn="t">
                        <a:buFont typeface="+mj-lt"/>
                        <a:buAutoNum type="arabicPeriod" startAt="12"/>
                      </a:pPr>
                      <a:r>
                        <a:rPr lang="en-US" sz="1600" b="1" dirty="0">
                          <a:effectLst/>
                          <a:latin typeface="Times New Roman"/>
                        </a:rPr>
                        <a:t>Repeat</a:t>
                      </a:r>
                      <a:r>
                        <a:rPr lang="en-US" sz="1600" dirty="0">
                          <a:effectLst/>
                          <a:latin typeface="Times New Roman"/>
                        </a:rPr>
                        <a:t> steps (4) –(12)</a:t>
                      </a:r>
                    </a:p>
                    <a:p>
                      <a:pPr marL="342900" indent="-342900" fontAlgn="t">
                        <a:buFont typeface="+mj-lt"/>
                        <a:buAutoNum type="arabicPeriod" startAt="12"/>
                      </a:pPr>
                      <a:r>
                        <a:rPr lang="en-US" sz="1600" dirty="0">
                          <a:effectLst/>
                          <a:latin typeface="Times New Roman"/>
                        </a:rPr>
                        <a:t>Observe the results.</a:t>
                      </a:r>
                    </a:p>
                  </a:txBody>
                  <a:tcPr marL="95250" marR="95250" marT="9525" marB="9525">
                    <a:lnL>
                      <a:noFill/>
                    </a:lnL>
                    <a:lnR>
                      <a:noFill/>
                    </a:lnR>
                    <a:lnT>
                      <a:noFill/>
                    </a:lnT>
                    <a:lnB>
                      <a:noFill/>
                    </a:lnB>
                    <a:noFill/>
                  </a:tcPr>
                </a:tc>
                <a:extLst>
                  <a:ext uri="{0D108BD9-81ED-4DB2-BD59-A6C34878D82A}">
                    <a16:rowId xmlns:a16="http://schemas.microsoft.com/office/drawing/2014/main" val="1135027032"/>
                  </a:ext>
                </a:extLst>
              </a:tr>
              <a:tr h="281707">
                <a:tc>
                  <a:txBody>
                    <a:bodyPr/>
                    <a:lstStyle/>
                    <a:p>
                      <a:pPr marL="0" indent="0" fontAlgn="t">
                        <a:buFont typeface="+mj-lt"/>
                        <a:buNone/>
                      </a:pPr>
                      <a:r>
                        <a:rPr lang="en-US" sz="1400" dirty="0">
                          <a:effectLst/>
                          <a:latin typeface="Times New Roman"/>
                        </a:rPr>
                        <a:t>      </a:t>
                      </a:r>
                    </a:p>
                  </a:txBody>
                  <a:tcPr marL="95250" marR="95250" marT="9525" marB="9525">
                    <a:lnL>
                      <a:noFill/>
                    </a:lnL>
                    <a:lnR>
                      <a:noFill/>
                    </a:lnR>
                    <a:lnT>
                      <a:noFill/>
                    </a:lnT>
                    <a:lnB>
                      <a:noFill/>
                    </a:lnB>
                    <a:noFill/>
                  </a:tcPr>
                </a:tc>
                <a:extLst>
                  <a:ext uri="{0D108BD9-81ED-4DB2-BD59-A6C34878D82A}">
                    <a16:rowId xmlns:a16="http://schemas.microsoft.com/office/drawing/2014/main" val="2373097224"/>
                  </a:ext>
                </a:extLst>
              </a:tr>
              <a:tr h="233896">
                <a:tc>
                  <a:txBody>
                    <a:bodyPr/>
                    <a:lstStyle/>
                    <a:p>
                      <a:pPr fontAlgn="t"/>
                      <a:endParaRPr lang="en-US" sz="1400" dirty="0">
                        <a:effectLst/>
                        <a:latin typeface="Times New Roman"/>
                      </a:endParaRPr>
                    </a:p>
                  </a:txBody>
                  <a:tcPr marL="95250" marR="95250" marT="9525" marB="9525">
                    <a:lnL>
                      <a:noFill/>
                    </a:lnL>
                    <a:lnR>
                      <a:noFill/>
                    </a:lnR>
                    <a:lnT>
                      <a:noFill/>
                    </a:lnT>
                    <a:lnB>
                      <a:noFill/>
                    </a:lnB>
                    <a:noFill/>
                  </a:tcPr>
                </a:tc>
                <a:extLst>
                  <a:ext uri="{0D108BD9-81ED-4DB2-BD59-A6C34878D82A}">
                    <a16:rowId xmlns:a16="http://schemas.microsoft.com/office/drawing/2014/main" val="2927268846"/>
                  </a:ext>
                </a:extLst>
              </a:tr>
            </a:tbl>
          </a:graphicData>
        </a:graphic>
      </p:graphicFrame>
      <p:sp>
        <p:nvSpPr>
          <p:cNvPr id="5" name="Slide Number Placeholder 4">
            <a:extLst>
              <a:ext uri="{FF2B5EF4-FFF2-40B4-BE49-F238E27FC236}">
                <a16:creationId xmlns:a16="http://schemas.microsoft.com/office/drawing/2014/main" id="{D6A2C5DA-D46B-CE9D-481A-B2F3867CEEA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sp>
        <p:nvSpPr>
          <p:cNvPr id="7" name="Google Shape;182;p32">
            <a:extLst>
              <a:ext uri="{FF2B5EF4-FFF2-40B4-BE49-F238E27FC236}">
                <a16:creationId xmlns:a16="http://schemas.microsoft.com/office/drawing/2014/main" id="{61DB12FC-CEC7-722E-C489-6A5DE7844FE5}"/>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31</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4694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628650" y="273844"/>
            <a:ext cx="7886700" cy="690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2400" b="1" dirty="0">
                <a:latin typeface="Times New Roman" panose="02020603050405020304" pitchFamily="18" charset="0"/>
                <a:cs typeface="Times New Roman" panose="02020603050405020304" pitchFamily="18" charset="0"/>
              </a:rPr>
              <a:t>OpenAI Gym Documentation</a:t>
            </a:r>
            <a:endParaRPr sz="2400" b="1" dirty="0">
              <a:latin typeface="Times New Roman" panose="02020603050405020304" pitchFamily="18" charset="0"/>
              <a:cs typeface="Times New Roman" panose="02020603050405020304" pitchFamily="18" charset="0"/>
            </a:endParaRPr>
          </a:p>
        </p:txBody>
      </p:sp>
      <p:sp>
        <p:nvSpPr>
          <p:cNvPr id="233" name="Google Shape;233;p39"/>
          <p:cNvSpPr txBox="1"/>
          <p:nvPr/>
        </p:nvSpPr>
        <p:spPr>
          <a:xfrm>
            <a:off x="6376036" y="3963986"/>
            <a:ext cx="2355844" cy="553968"/>
          </a:xfrm>
          <a:prstGeom prst="rect">
            <a:avLst/>
          </a:prstGeom>
          <a:noFill/>
          <a:ln>
            <a:noFill/>
          </a:ln>
        </p:spPr>
        <p:txBody>
          <a:bodyPr spcFirstLastPara="1" wrap="square" lIns="91425" tIns="91425" rIns="91425" bIns="91425" anchor="t" anchorCtr="0">
            <a:spAutoFit/>
          </a:bodyPr>
          <a:lstStyle/>
          <a:p>
            <a:pPr algn="l"/>
            <a:r>
              <a:rPr lang="en" sz="1200" dirty="0">
                <a:solidFill>
                  <a:schemeClr val="dk1"/>
                </a:solidFill>
                <a:latin typeface="Times New Roman" panose="02020603050405020304" pitchFamily="18" charset="0"/>
                <a:cs typeface="Times New Roman" panose="02020603050405020304" pitchFamily="18" charset="0"/>
                <a:hlinkClick r:id="rId3"/>
              </a:rPr>
              <a:t>https://tinyurl.com/mum5jnc7</a:t>
            </a:r>
            <a:endParaRPr lang="en" sz="1200" dirty="0">
              <a:solidFill>
                <a:schemeClr val="dk1"/>
              </a:solidFill>
              <a:latin typeface="Times New Roman" panose="02020603050405020304" pitchFamily="18" charset="0"/>
              <a:cs typeface="Times New Roman" panose="02020603050405020304" pitchFamily="18" charset="0"/>
            </a:endParaRPr>
          </a:p>
          <a:p>
            <a:pPr algn="l"/>
            <a:endParaRPr lang="en-US" sz="1200" dirty="0">
              <a:solidFill>
                <a:schemeClr val="dk1"/>
              </a:solidFill>
              <a:latin typeface="Times New Roman" panose="02020603050405020304" pitchFamily="18" charset="0"/>
              <a:cs typeface="Times New Roman" panose="02020603050405020304" pitchFamily="18" charset="0"/>
            </a:endParaRPr>
          </a:p>
        </p:txBody>
      </p:sp>
      <p:sp>
        <p:nvSpPr>
          <p:cNvPr id="234" name="Google Shape;234;p39"/>
          <p:cNvSpPr txBox="1"/>
          <p:nvPr/>
        </p:nvSpPr>
        <p:spPr>
          <a:xfrm>
            <a:off x="534211" y="1094433"/>
            <a:ext cx="7749300" cy="3000791"/>
          </a:xfrm>
          <a:prstGeom prst="rect">
            <a:avLst/>
          </a:prstGeom>
          <a:noFill/>
          <a:ln>
            <a:noFill/>
          </a:ln>
        </p:spPr>
        <p:txBody>
          <a:bodyPr spcFirstLastPara="1" wrap="square" lIns="91425" tIns="91425" rIns="91425" bIns="91425" anchor="t" anchorCtr="0">
            <a:spAutoFit/>
          </a:bodyPr>
          <a:lstStyle/>
          <a:p>
            <a:pPr marL="171450" indent="-171450">
              <a:lnSpc>
                <a:spcPct val="150000"/>
              </a:lnSpc>
              <a:buChar char="•"/>
            </a:pPr>
            <a:r>
              <a:rPr lang="en" dirty="0">
                <a:solidFill>
                  <a:schemeClr val="dk1"/>
                </a:solidFill>
                <a:highlight>
                  <a:schemeClr val="lt1"/>
                </a:highlight>
                <a:latin typeface="Times New Roman"/>
                <a:ea typeface="Roboto"/>
                <a:cs typeface="Times New Roman"/>
                <a:sym typeface="Roboto"/>
              </a:rPr>
              <a:t>OpenAI is commonly used in reinforcement learning (RL) as a tool for developing and training RL models. </a:t>
            </a:r>
            <a:endParaRPr lang="en-US" dirty="0">
              <a:solidFill>
                <a:schemeClr val="dk1"/>
              </a:solidFill>
              <a:highlight>
                <a:srgbClr val="FFFFFF"/>
              </a:highlight>
              <a:latin typeface="Times New Roman" panose="02020603050405020304" pitchFamily="18" charset="0"/>
              <a:ea typeface="Roboto"/>
              <a:cs typeface="Times New Roman" panose="02020603050405020304" pitchFamily="18" charset="0"/>
            </a:endParaRPr>
          </a:p>
          <a:p>
            <a:pPr marL="171450" lvl="1" indent="-171450">
              <a:lnSpc>
                <a:spcPct val="150000"/>
              </a:lnSpc>
              <a:buChar char="•"/>
            </a:pPr>
            <a:r>
              <a:rPr lang="en" dirty="0">
                <a:solidFill>
                  <a:schemeClr val="dk1"/>
                </a:solidFill>
                <a:highlight>
                  <a:srgbClr val="FFFFFF"/>
                </a:highlight>
                <a:latin typeface="Times New Roman"/>
                <a:ea typeface="Roboto"/>
                <a:cs typeface="Times New Roman"/>
              </a:rPr>
              <a:t>The documentation includes following functions:</a:t>
            </a:r>
            <a:endParaRPr lang="en" dirty="0">
              <a:solidFill>
                <a:schemeClr val="dk1"/>
              </a:solidFill>
              <a:highlight>
                <a:srgbClr val="FFFFFF"/>
              </a:highlight>
              <a:latin typeface="Times New Roman" panose="02020603050405020304" pitchFamily="18" charset="0"/>
              <a:ea typeface="Roboto"/>
              <a:cs typeface="Times New Roman" panose="02020603050405020304" pitchFamily="18" charset="0"/>
            </a:endParaRPr>
          </a:p>
          <a:p>
            <a:pPr lvl="7">
              <a:lnSpc>
                <a:spcPct val="150000"/>
              </a:lnSpc>
            </a:pPr>
            <a:r>
              <a:rPr lang="en" b="1" dirty="0">
                <a:solidFill>
                  <a:schemeClr val="dk1"/>
                </a:solidFill>
                <a:highlight>
                  <a:srgbClr val="FFFFFF"/>
                </a:highlight>
                <a:latin typeface="Times New Roman"/>
                <a:ea typeface="Roboto"/>
                <a:cs typeface="Times New Roman"/>
              </a:rPr>
              <a:t>          </a:t>
            </a:r>
            <a:r>
              <a:rPr lang="en" sz="1600" b="1" dirty="0">
                <a:solidFill>
                  <a:schemeClr val="dk1"/>
                </a:solidFill>
                <a:highlight>
                  <a:srgbClr val="FFFFFF"/>
                </a:highlight>
                <a:latin typeface="Times New Roman"/>
                <a:ea typeface="Roboto"/>
                <a:cs typeface="Times New Roman"/>
              </a:rPr>
              <a:t>Initialization:</a:t>
            </a:r>
            <a:r>
              <a:rPr lang="en" sz="1600" b="1" dirty="0">
                <a:solidFill>
                  <a:schemeClr val="dk1"/>
                </a:solidFill>
                <a:highlight>
                  <a:srgbClr val="FFFFFF"/>
                </a:highlight>
                <a:latin typeface="Times New Roman" panose="02020603050405020304" pitchFamily="18" charset="0"/>
                <a:ea typeface="Roboto"/>
                <a:cs typeface="Times New Roman" panose="02020603050405020304" pitchFamily="18" charset="0"/>
              </a:rPr>
              <a:t> </a:t>
            </a:r>
            <a:r>
              <a:rPr lang="en" dirty="0">
                <a:solidFill>
                  <a:schemeClr val="dk1"/>
                </a:solidFill>
                <a:highlight>
                  <a:srgbClr val="FFFFFF"/>
                </a:highlight>
                <a:latin typeface="Times New Roman"/>
                <a:ea typeface="Roboto"/>
                <a:cs typeface="Times New Roman"/>
              </a:rPr>
              <a:t>Initialize all the parameters that are being used in the code.</a:t>
            </a:r>
          </a:p>
          <a:p>
            <a:pPr lvl="8">
              <a:lnSpc>
                <a:spcPct val="150000"/>
              </a:lnSpc>
            </a:pPr>
            <a:r>
              <a:rPr lang="en" b="1" dirty="0">
                <a:solidFill>
                  <a:schemeClr val="dk1"/>
                </a:solidFill>
                <a:highlight>
                  <a:srgbClr val="FFFFFF"/>
                </a:highlight>
                <a:latin typeface="Times New Roman"/>
                <a:ea typeface="Roboto"/>
                <a:cs typeface="Times New Roman"/>
              </a:rPr>
              <a:t>          </a:t>
            </a:r>
            <a:r>
              <a:rPr lang="en" sz="1600" b="1" dirty="0">
                <a:solidFill>
                  <a:schemeClr val="dk1"/>
                </a:solidFill>
                <a:highlight>
                  <a:srgbClr val="FFFFFF"/>
                </a:highlight>
                <a:latin typeface="Times New Roman"/>
                <a:ea typeface="Roboto"/>
                <a:cs typeface="Times New Roman"/>
              </a:rPr>
              <a:t>Step:</a:t>
            </a:r>
            <a:r>
              <a:rPr lang="en" sz="1600" b="1" dirty="0">
                <a:solidFill>
                  <a:schemeClr val="dk1"/>
                </a:solidFill>
                <a:highlight>
                  <a:srgbClr val="FFFFFF"/>
                </a:highlight>
                <a:latin typeface="Times New Roman" panose="02020603050405020304" pitchFamily="18" charset="0"/>
                <a:ea typeface="Roboto"/>
                <a:cs typeface="Times New Roman" panose="02020603050405020304" pitchFamily="18" charset="0"/>
              </a:rPr>
              <a:t> </a:t>
            </a:r>
            <a:r>
              <a:rPr lang="en" dirty="0">
                <a:solidFill>
                  <a:schemeClr val="dk1"/>
                </a:solidFill>
                <a:highlight>
                  <a:srgbClr val="FFFFFF"/>
                </a:highlight>
                <a:latin typeface="Times New Roman"/>
                <a:ea typeface="Roboto"/>
                <a:cs typeface="Times New Roman"/>
              </a:rPr>
              <a:t>It takes the action as input, computes the state of environment and gives a tuple of values.</a:t>
            </a:r>
            <a:endParaRPr lang="en" dirty="0">
              <a:solidFill>
                <a:schemeClr val="dk1"/>
              </a:solidFill>
              <a:highlight>
                <a:srgbClr val="FFFFFF"/>
              </a:highlight>
              <a:latin typeface="Times New Roman" panose="02020603050405020304" pitchFamily="18" charset="0"/>
              <a:ea typeface="Roboto"/>
              <a:cs typeface="Times New Roman" panose="02020603050405020304" pitchFamily="18" charset="0"/>
            </a:endParaRPr>
          </a:p>
          <a:p>
            <a:pPr lvl="8">
              <a:lnSpc>
                <a:spcPct val="150000"/>
              </a:lnSpc>
            </a:pPr>
            <a:r>
              <a:rPr lang="en" b="1" dirty="0">
                <a:solidFill>
                  <a:schemeClr val="dk1"/>
                </a:solidFill>
                <a:highlight>
                  <a:srgbClr val="FFFFFF"/>
                </a:highlight>
                <a:latin typeface="Times New Roman"/>
                <a:ea typeface="Roboto"/>
                <a:cs typeface="Times New Roman"/>
              </a:rPr>
              <a:t>          </a:t>
            </a:r>
            <a:r>
              <a:rPr lang="en" sz="1600" b="1" dirty="0">
                <a:solidFill>
                  <a:schemeClr val="dk1"/>
                </a:solidFill>
                <a:highlight>
                  <a:srgbClr val="FFFFFF"/>
                </a:highlight>
                <a:latin typeface="Times New Roman"/>
                <a:ea typeface="Roboto"/>
                <a:cs typeface="Times New Roman"/>
              </a:rPr>
              <a:t>Reset:</a:t>
            </a:r>
            <a:r>
              <a:rPr lang="en" sz="1600" b="1" dirty="0">
                <a:solidFill>
                  <a:schemeClr val="dk1"/>
                </a:solidFill>
                <a:highlight>
                  <a:srgbClr val="FFFFFF"/>
                </a:highlight>
                <a:latin typeface="Times New Roman" panose="02020603050405020304" pitchFamily="18" charset="0"/>
                <a:ea typeface="Roboto"/>
                <a:cs typeface="Times New Roman" panose="02020603050405020304" pitchFamily="18" charset="0"/>
              </a:rPr>
              <a:t> </a:t>
            </a:r>
            <a:r>
              <a:rPr lang="en" dirty="0">
                <a:solidFill>
                  <a:schemeClr val="dk1"/>
                </a:solidFill>
                <a:highlight>
                  <a:srgbClr val="FFFFFF"/>
                </a:highlight>
                <a:latin typeface="Times New Roman"/>
                <a:ea typeface="Roboto"/>
                <a:cs typeface="Times New Roman"/>
              </a:rPr>
              <a:t>Called when the done signal shows up and restarts another episode.</a:t>
            </a:r>
            <a:endParaRPr lang="en" dirty="0">
              <a:solidFill>
                <a:schemeClr val="dk1"/>
              </a:solidFill>
              <a:highlight>
                <a:srgbClr val="FFFFFF"/>
              </a:highlight>
              <a:latin typeface="Times New Roman" panose="02020603050405020304" pitchFamily="18" charset="0"/>
              <a:ea typeface="Roboto"/>
              <a:cs typeface="Times New Roman" panose="02020603050405020304" pitchFamily="18" charset="0"/>
            </a:endParaRPr>
          </a:p>
          <a:p>
            <a:pPr lvl="8">
              <a:lnSpc>
                <a:spcPct val="150000"/>
              </a:lnSpc>
            </a:pPr>
            <a:r>
              <a:rPr lang="en" b="1" dirty="0">
                <a:solidFill>
                  <a:schemeClr val="dk1"/>
                </a:solidFill>
                <a:highlight>
                  <a:srgbClr val="FFFFFF"/>
                </a:highlight>
                <a:latin typeface="Times New Roman"/>
                <a:ea typeface="Roboto"/>
                <a:cs typeface="Times New Roman"/>
              </a:rPr>
              <a:t>          </a:t>
            </a:r>
            <a:r>
              <a:rPr lang="en" sz="1600" b="1" dirty="0">
                <a:solidFill>
                  <a:schemeClr val="dk1"/>
                </a:solidFill>
                <a:highlight>
                  <a:srgbClr val="FFFFFF"/>
                </a:highlight>
                <a:latin typeface="Times New Roman"/>
                <a:ea typeface="Roboto"/>
                <a:cs typeface="Times New Roman"/>
              </a:rPr>
              <a:t>Render:</a:t>
            </a:r>
            <a:r>
              <a:rPr lang="en" sz="1600" b="1" dirty="0">
                <a:solidFill>
                  <a:schemeClr val="dk1"/>
                </a:solidFill>
                <a:highlight>
                  <a:srgbClr val="FFFFFF"/>
                </a:highlight>
                <a:latin typeface="Times New Roman" panose="02020603050405020304" pitchFamily="18" charset="0"/>
                <a:ea typeface="Roboto"/>
                <a:cs typeface="Times New Roman" panose="02020603050405020304" pitchFamily="18" charset="0"/>
              </a:rPr>
              <a:t> </a:t>
            </a:r>
            <a:r>
              <a:rPr lang="en" dirty="0">
                <a:solidFill>
                  <a:schemeClr val="dk1"/>
                </a:solidFill>
                <a:highlight>
                  <a:srgbClr val="FFFFFF"/>
                </a:highlight>
                <a:latin typeface="Times New Roman"/>
                <a:ea typeface="Roboto"/>
                <a:cs typeface="Times New Roman"/>
              </a:rPr>
              <a:t>To visualize the results</a:t>
            </a:r>
            <a:r>
              <a:rPr lang="en" b="1" dirty="0">
                <a:solidFill>
                  <a:schemeClr val="dk1"/>
                </a:solidFill>
                <a:highlight>
                  <a:srgbClr val="FFFFFF"/>
                </a:highlight>
                <a:latin typeface="Times New Roman" panose="02020603050405020304" pitchFamily="18" charset="0"/>
                <a:ea typeface="Roboto"/>
                <a:cs typeface="Times New Roman" panose="02020603050405020304" pitchFamily="18" charset="0"/>
              </a:rPr>
              <a:t>.</a:t>
            </a:r>
          </a:p>
          <a:p>
            <a:pPr lvl="8">
              <a:lnSpc>
                <a:spcPct val="150000"/>
              </a:lnSpc>
            </a:pPr>
            <a:r>
              <a:rPr lang="en" b="1" dirty="0">
                <a:solidFill>
                  <a:schemeClr val="dk1"/>
                </a:solidFill>
                <a:highlight>
                  <a:srgbClr val="FFFFFF"/>
                </a:highlight>
                <a:latin typeface="Times New Roman"/>
                <a:ea typeface="Roboto"/>
                <a:cs typeface="Times New Roman"/>
              </a:rPr>
              <a:t>          </a:t>
            </a:r>
            <a:r>
              <a:rPr lang="en" sz="1600" b="1" dirty="0">
                <a:solidFill>
                  <a:schemeClr val="dk1"/>
                </a:solidFill>
                <a:highlight>
                  <a:srgbClr val="FFFFFF"/>
                </a:highlight>
                <a:latin typeface="Times New Roman"/>
                <a:ea typeface="Roboto"/>
                <a:cs typeface="Times New Roman"/>
              </a:rPr>
              <a:t>Close</a:t>
            </a:r>
            <a:endParaRPr lang="en" sz="1600" b="1" dirty="0">
              <a:solidFill>
                <a:schemeClr val="dk1"/>
              </a:solidFill>
              <a:highlight>
                <a:srgbClr val="FFFFFF"/>
              </a:highlight>
              <a:latin typeface="Times New Roman" panose="02020603050405020304" pitchFamily="18" charset="0"/>
              <a:ea typeface="Roboto"/>
              <a:cs typeface="Times New Roman" panose="02020603050405020304" pitchFamily="18" charset="0"/>
            </a:endParaRPr>
          </a:p>
        </p:txBody>
      </p:sp>
      <p:pic>
        <p:nvPicPr>
          <p:cNvPr id="5122" name="Picture 2" descr="How to experiment using OpenAI Gym | element61">
            <a:extLst>
              <a:ext uri="{FF2B5EF4-FFF2-40B4-BE49-F238E27FC236}">
                <a16:creationId xmlns:a16="http://schemas.microsoft.com/office/drawing/2014/main" id="{BF674080-BFEF-E8B4-87D6-7477F8910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302" y="3246150"/>
            <a:ext cx="2294048" cy="80291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82;p32">
            <a:extLst>
              <a:ext uri="{FF2B5EF4-FFF2-40B4-BE49-F238E27FC236}">
                <a16:creationId xmlns:a16="http://schemas.microsoft.com/office/drawing/2014/main" id="{55278A20-56BF-7513-C8E0-25D2B0C52D52}"/>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32</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628650" y="280802"/>
            <a:ext cx="7886700" cy="690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CA" sz="2400" b="1" dirty="0">
                <a:latin typeface="Times New Roman"/>
                <a:cs typeface="Times New Roman"/>
              </a:rPr>
              <a:t>Example:</a:t>
            </a:r>
          </a:p>
        </p:txBody>
      </p:sp>
      <p:sp>
        <p:nvSpPr>
          <p:cNvPr id="241" name="Google Shape;241;p40"/>
          <p:cNvSpPr txBox="1">
            <a:spLocks noGrp="1"/>
          </p:cNvSpPr>
          <p:nvPr>
            <p:ph type="body" idx="1"/>
          </p:nvPr>
        </p:nvSpPr>
        <p:spPr>
          <a:xfrm>
            <a:off x="628650" y="1109785"/>
            <a:ext cx="6387600" cy="3321538"/>
          </a:xfrm>
          <a:prstGeom prst="rect">
            <a:avLst/>
          </a:prstGeom>
          <a:noFill/>
          <a:ln>
            <a:noFill/>
          </a:ln>
        </p:spPr>
        <p:txBody>
          <a:bodyPr spcFirstLastPara="1" wrap="square" lIns="68575" tIns="34275" rIns="68575" bIns="34275" anchor="t" anchorCtr="0">
            <a:normAutofit/>
          </a:bodyPr>
          <a:lstStyle/>
          <a:p>
            <a:pPr marL="0" indent="0">
              <a:spcBef>
                <a:spcPts val="0"/>
              </a:spcBef>
              <a:buSzPts val="2100"/>
              <a:buNone/>
            </a:pPr>
            <a:r>
              <a:rPr lang="en-CA" sz="20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3"/>
              </a:rPr>
              <a:t>https://keras.io/examples/rl/ddpg_pendulum/</a:t>
            </a:r>
            <a:endParaRPr lang="en-CA"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Clr>
                <a:schemeClr val="dk1"/>
              </a:buClr>
              <a:buSzPts val="2100"/>
              <a:buNone/>
            </a:pPr>
            <a:endParaRPr lang="en-CA"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100"/>
              <a:buNone/>
            </a:pPr>
            <a:r>
              <a:rPr lang="en-CA" sz="2000" dirty="0">
                <a:latin typeface="Times New Roman" panose="02020603050405020304" pitchFamily="18" charset="0"/>
                <a:cs typeface="Times New Roman" panose="02020603050405020304" pitchFamily="18" charset="0"/>
              </a:rPr>
              <a:t>Results:</a:t>
            </a:r>
          </a:p>
        </p:txBody>
      </p:sp>
      <p:pic>
        <p:nvPicPr>
          <p:cNvPr id="1026" name="Picture 2" descr="pendulum_gif">
            <a:extLst>
              <a:ext uri="{FF2B5EF4-FFF2-40B4-BE49-F238E27FC236}">
                <a16:creationId xmlns:a16="http://schemas.microsoft.com/office/drawing/2014/main" id="{CCE874F1-A540-1382-5765-FE7FBAE8A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694" y="2063779"/>
            <a:ext cx="3299512" cy="176921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82;p32">
            <a:extLst>
              <a:ext uri="{FF2B5EF4-FFF2-40B4-BE49-F238E27FC236}">
                <a16:creationId xmlns:a16="http://schemas.microsoft.com/office/drawing/2014/main" id="{052CEE3B-D978-2B14-BB7E-55D2AF1C3444}"/>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33</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628650" y="280802"/>
            <a:ext cx="7886700" cy="690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CA" sz="2400" b="1" dirty="0">
                <a:latin typeface="Times New Roman"/>
                <a:cs typeface="Times New Roman"/>
              </a:rPr>
              <a:t>Conclusion:</a:t>
            </a:r>
          </a:p>
        </p:txBody>
      </p:sp>
      <p:sp>
        <p:nvSpPr>
          <p:cNvPr id="241" name="Google Shape;241;p40"/>
          <p:cNvSpPr txBox="1">
            <a:spLocks noGrp="1"/>
          </p:cNvSpPr>
          <p:nvPr>
            <p:ph type="body" idx="1"/>
          </p:nvPr>
        </p:nvSpPr>
        <p:spPr>
          <a:xfrm>
            <a:off x="628649" y="971702"/>
            <a:ext cx="7749633" cy="3459621"/>
          </a:xfrm>
          <a:prstGeom prst="rect">
            <a:avLst/>
          </a:prstGeom>
          <a:noFill/>
          <a:ln>
            <a:noFill/>
          </a:ln>
        </p:spPr>
        <p:txBody>
          <a:bodyPr spcFirstLastPara="1" wrap="square" lIns="68575" tIns="34275" rIns="68575" bIns="34275" anchor="t" anchorCtr="0">
            <a:normAutofit/>
          </a:bodyPr>
          <a:lstStyle/>
          <a:p>
            <a:pPr marL="342900" indent="-342900">
              <a:lnSpc>
                <a:spcPct val="100000"/>
              </a:lnSpc>
              <a:spcBef>
                <a:spcPts val="0"/>
              </a:spcBef>
              <a:buSzPts val="2100"/>
            </a:pPr>
            <a:r>
              <a:rPr lang="en-US" sz="2000" dirty="0">
                <a:latin typeface="Times New Roman" panose="02020603050405020304" pitchFamily="18" charset="0"/>
                <a:cs typeface="Times New Roman" panose="02020603050405020304" pitchFamily="18" charset="0"/>
              </a:rPr>
              <a:t>Deep Deterministic policy gradient(DDPG) is a combination of Reinforce, Actor- Critic and Deep Q Networks.</a:t>
            </a:r>
          </a:p>
          <a:p>
            <a:pPr marL="342900" indent="-342900">
              <a:lnSpc>
                <a:spcPct val="100000"/>
              </a:lnSpc>
              <a:spcBef>
                <a:spcPts val="0"/>
              </a:spcBef>
              <a:buSzPts val="2100"/>
            </a:pPr>
            <a:r>
              <a:rPr lang="en-US" sz="2000" dirty="0">
                <a:latin typeface="Times New Roman" panose="02020603050405020304" pitchFamily="18" charset="0"/>
                <a:cs typeface="Times New Roman" panose="02020603050405020304" pitchFamily="18" charset="0"/>
              </a:rPr>
              <a:t>A trade-off balance should be maintained between Exploration and Exploitation actions.</a:t>
            </a:r>
          </a:p>
          <a:p>
            <a:pPr marL="342900" indent="-342900">
              <a:lnSpc>
                <a:spcPct val="100000"/>
              </a:lnSpc>
              <a:spcBef>
                <a:spcPts val="0"/>
              </a:spcBef>
              <a:buSzPts val="2100"/>
            </a:pPr>
            <a:endParaRPr lang="en-US" sz="2000" dirty="0">
              <a:latin typeface="Times New Roman" panose="02020603050405020304" pitchFamily="18" charset="0"/>
              <a:cs typeface="Times New Roman" panose="02020603050405020304" pitchFamily="18" charset="0"/>
            </a:endParaRPr>
          </a:p>
          <a:p>
            <a:pPr marL="342900" indent="-342900">
              <a:spcBef>
                <a:spcPts val="0"/>
              </a:spcBef>
              <a:buSzPts val="2100"/>
            </a:pPr>
            <a:endParaRPr lang="en-US" sz="2000" dirty="0">
              <a:latin typeface="Times New Roman" panose="02020603050405020304" pitchFamily="18" charset="0"/>
              <a:cs typeface="Times New Roman" panose="02020603050405020304" pitchFamily="18" charset="0"/>
            </a:endParaRPr>
          </a:p>
          <a:p>
            <a:pPr marL="342900" indent="-342900">
              <a:spcBef>
                <a:spcPts val="0"/>
              </a:spcBef>
              <a:buSzPts val="2100"/>
            </a:pPr>
            <a:endParaRPr lang="en-CA" sz="2000" dirty="0">
              <a:latin typeface="Times New Roman" panose="02020603050405020304" pitchFamily="18" charset="0"/>
              <a:cs typeface="Times New Roman" panose="02020603050405020304" pitchFamily="18" charset="0"/>
            </a:endParaRPr>
          </a:p>
        </p:txBody>
      </p:sp>
      <p:sp>
        <p:nvSpPr>
          <p:cNvPr id="3" name="Google Shape;182;p32">
            <a:extLst>
              <a:ext uri="{FF2B5EF4-FFF2-40B4-BE49-F238E27FC236}">
                <a16:creationId xmlns:a16="http://schemas.microsoft.com/office/drawing/2014/main" id="{052CEE3B-D978-2B14-BB7E-55D2AF1C3444}"/>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34</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2411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628650" y="273844"/>
            <a:ext cx="7886700" cy="649377"/>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2400" b="1" dirty="0">
                <a:latin typeface="Times New Roman"/>
                <a:cs typeface="Times New Roman"/>
              </a:rPr>
              <a:t>Reference</a:t>
            </a:r>
            <a:endParaRPr sz="1100" b="1" dirty="0">
              <a:latin typeface="Times New Roman"/>
              <a:cs typeface="Times New Roman"/>
            </a:endParaRPr>
          </a:p>
        </p:txBody>
      </p:sp>
      <p:sp>
        <p:nvSpPr>
          <p:cNvPr id="256" name="Google Shape;256;p42"/>
          <p:cNvSpPr txBox="1">
            <a:spLocks noGrp="1"/>
          </p:cNvSpPr>
          <p:nvPr>
            <p:ph type="body" idx="1"/>
          </p:nvPr>
        </p:nvSpPr>
        <p:spPr>
          <a:xfrm>
            <a:off x="628650" y="1057760"/>
            <a:ext cx="7886700" cy="3574963"/>
          </a:xfrm>
          <a:prstGeom prst="rect">
            <a:avLst/>
          </a:prstGeom>
          <a:noFill/>
          <a:ln>
            <a:noFill/>
          </a:ln>
        </p:spPr>
        <p:txBody>
          <a:bodyPr spcFirstLastPara="1" wrap="square" lIns="68575" tIns="34275" rIns="68575" bIns="34275" anchor="t" anchorCtr="0">
            <a:noAutofit/>
          </a:bodyPr>
          <a:lstStyle/>
          <a:p>
            <a:pPr marL="381000" lvl="0" indent="-381000" algn="just" rtl="0">
              <a:lnSpc>
                <a:spcPct val="90000"/>
              </a:lnSpc>
              <a:spcBef>
                <a:spcPts val="0"/>
              </a:spcBef>
              <a:spcAft>
                <a:spcPts val="0"/>
              </a:spcAft>
              <a:buClr>
                <a:srgbClr val="222222"/>
              </a:buClr>
              <a:buSzPts val="1800"/>
            </a:pPr>
            <a:r>
              <a:rPr lang="en-CA" sz="1200" b="0" i="0" dirty="0" err="1">
                <a:solidFill>
                  <a:srgbClr val="222222"/>
                </a:solidFill>
                <a:latin typeface="Times New Roman"/>
                <a:ea typeface="Times New Roman"/>
                <a:cs typeface="Times New Roman"/>
                <a:sym typeface="Times New Roman"/>
              </a:rPr>
              <a:t>Lillicrap</a:t>
            </a:r>
            <a:r>
              <a:rPr lang="en-CA" sz="1200" b="0" i="0" dirty="0">
                <a:solidFill>
                  <a:srgbClr val="222222"/>
                </a:solidFill>
                <a:latin typeface="Times New Roman"/>
                <a:ea typeface="Times New Roman"/>
                <a:cs typeface="Times New Roman"/>
                <a:sym typeface="Times New Roman"/>
              </a:rPr>
              <a:t>, T.P.; Hunt, J.J.; </a:t>
            </a:r>
            <a:r>
              <a:rPr lang="en-CA" sz="1200" b="0" i="0" dirty="0" err="1">
                <a:solidFill>
                  <a:srgbClr val="222222"/>
                </a:solidFill>
                <a:latin typeface="Times New Roman"/>
                <a:ea typeface="Times New Roman"/>
                <a:cs typeface="Times New Roman"/>
                <a:sym typeface="Times New Roman"/>
              </a:rPr>
              <a:t>Pritzel</a:t>
            </a:r>
            <a:r>
              <a:rPr lang="en-CA" sz="1200" b="0" i="0" dirty="0">
                <a:solidFill>
                  <a:srgbClr val="222222"/>
                </a:solidFill>
                <a:latin typeface="Times New Roman"/>
                <a:ea typeface="Times New Roman"/>
                <a:cs typeface="Times New Roman"/>
                <a:sym typeface="Times New Roman"/>
              </a:rPr>
              <a:t>, A.; </a:t>
            </a:r>
            <a:r>
              <a:rPr lang="en-CA" sz="1200" b="0" i="0" dirty="0" err="1">
                <a:solidFill>
                  <a:srgbClr val="222222"/>
                </a:solidFill>
                <a:latin typeface="Times New Roman"/>
                <a:ea typeface="Times New Roman"/>
                <a:cs typeface="Times New Roman"/>
                <a:sym typeface="Times New Roman"/>
              </a:rPr>
              <a:t>Heess</a:t>
            </a:r>
            <a:r>
              <a:rPr lang="en-CA" sz="1200" b="0" i="0" dirty="0">
                <a:solidFill>
                  <a:srgbClr val="222222"/>
                </a:solidFill>
                <a:latin typeface="Times New Roman"/>
                <a:ea typeface="Times New Roman"/>
                <a:cs typeface="Times New Roman"/>
                <a:sym typeface="Times New Roman"/>
              </a:rPr>
              <a:t>, N.; </a:t>
            </a:r>
            <a:r>
              <a:rPr lang="en-CA" sz="1200" b="0" i="0" dirty="0" err="1">
                <a:solidFill>
                  <a:srgbClr val="222222"/>
                </a:solidFill>
                <a:latin typeface="Times New Roman"/>
                <a:ea typeface="Times New Roman"/>
                <a:cs typeface="Times New Roman"/>
                <a:sym typeface="Times New Roman"/>
              </a:rPr>
              <a:t>Erez</a:t>
            </a:r>
            <a:r>
              <a:rPr lang="en-CA" sz="1200" b="0" i="0" dirty="0">
                <a:solidFill>
                  <a:srgbClr val="222222"/>
                </a:solidFill>
                <a:latin typeface="Times New Roman"/>
                <a:ea typeface="Times New Roman"/>
                <a:cs typeface="Times New Roman"/>
                <a:sym typeface="Times New Roman"/>
              </a:rPr>
              <a:t>, T.; </a:t>
            </a:r>
            <a:r>
              <a:rPr lang="en-CA" sz="1200" b="0" i="0" dirty="0" err="1">
                <a:solidFill>
                  <a:srgbClr val="222222"/>
                </a:solidFill>
                <a:latin typeface="Times New Roman"/>
                <a:ea typeface="Times New Roman"/>
                <a:cs typeface="Times New Roman"/>
                <a:sym typeface="Times New Roman"/>
              </a:rPr>
              <a:t>Tassa</a:t>
            </a:r>
            <a:r>
              <a:rPr lang="en-CA" sz="1200" b="0" i="0" dirty="0">
                <a:solidFill>
                  <a:srgbClr val="222222"/>
                </a:solidFill>
                <a:latin typeface="Times New Roman"/>
                <a:ea typeface="Times New Roman"/>
                <a:cs typeface="Times New Roman"/>
                <a:sym typeface="Times New Roman"/>
              </a:rPr>
              <a:t>, Y.; Silver, D.; </a:t>
            </a:r>
            <a:r>
              <a:rPr lang="en-CA" sz="1200" b="0" i="0" dirty="0" err="1">
                <a:solidFill>
                  <a:srgbClr val="222222"/>
                </a:solidFill>
                <a:latin typeface="Times New Roman"/>
                <a:ea typeface="Times New Roman"/>
                <a:cs typeface="Times New Roman"/>
                <a:sym typeface="Times New Roman"/>
              </a:rPr>
              <a:t>Wierstra</a:t>
            </a:r>
            <a:r>
              <a:rPr lang="en-CA" sz="1200" b="0" i="0" dirty="0">
                <a:solidFill>
                  <a:srgbClr val="222222"/>
                </a:solidFill>
                <a:latin typeface="Times New Roman"/>
                <a:ea typeface="Times New Roman"/>
                <a:cs typeface="Times New Roman"/>
                <a:sym typeface="Times New Roman"/>
              </a:rPr>
              <a:t>, D. “Continuous Control with Deep Reinforcement Learning.” </a:t>
            </a:r>
            <a:r>
              <a:rPr lang="en-CA" sz="1200" b="0" i="1" dirty="0" err="1">
                <a:solidFill>
                  <a:srgbClr val="222222"/>
                </a:solidFill>
                <a:latin typeface="Times New Roman"/>
                <a:ea typeface="Times New Roman"/>
                <a:cs typeface="Times New Roman"/>
                <a:sym typeface="Times New Roman"/>
              </a:rPr>
              <a:t>arXiv</a:t>
            </a:r>
            <a:r>
              <a:rPr lang="en-CA" sz="1200" b="0" i="0" dirty="0">
                <a:solidFill>
                  <a:srgbClr val="222222"/>
                </a:solidFill>
                <a:latin typeface="Times New Roman"/>
                <a:ea typeface="Times New Roman"/>
                <a:cs typeface="Times New Roman"/>
                <a:sym typeface="Times New Roman"/>
              </a:rPr>
              <a:t> </a:t>
            </a:r>
            <a:r>
              <a:rPr lang="en-CA" sz="1200" b="1" i="0" dirty="0">
                <a:solidFill>
                  <a:srgbClr val="222222"/>
                </a:solidFill>
                <a:latin typeface="Times New Roman"/>
                <a:ea typeface="Times New Roman"/>
                <a:cs typeface="Times New Roman"/>
                <a:sym typeface="Times New Roman"/>
              </a:rPr>
              <a:t>2015</a:t>
            </a:r>
            <a:r>
              <a:rPr lang="en-CA" sz="1200" b="0" i="0" dirty="0">
                <a:solidFill>
                  <a:srgbClr val="222222"/>
                </a:solidFill>
                <a:latin typeface="Times New Roman"/>
                <a:ea typeface="Times New Roman"/>
                <a:cs typeface="Times New Roman"/>
                <a:sym typeface="Times New Roman"/>
              </a:rPr>
              <a:t>, arXiv:1509.02971</a:t>
            </a:r>
            <a:endParaRPr lang="en-CA" sz="1200" dirty="0">
              <a:latin typeface="Times New Roman"/>
              <a:cs typeface="Times New Roman"/>
            </a:endParaRPr>
          </a:p>
          <a:p>
            <a:pPr marL="381000" lvl="0" indent="-381000" algn="just" rtl="0">
              <a:lnSpc>
                <a:spcPct val="90000"/>
              </a:lnSpc>
              <a:spcBef>
                <a:spcPts val="800"/>
              </a:spcBef>
              <a:spcAft>
                <a:spcPts val="0"/>
              </a:spcAft>
              <a:buClr>
                <a:schemeClr val="dk1"/>
              </a:buClr>
              <a:buSzPts val="1800"/>
            </a:pPr>
            <a:r>
              <a:rPr lang="en-CA" sz="1200" dirty="0">
                <a:latin typeface="Times New Roman"/>
                <a:ea typeface="Times New Roman"/>
                <a:cs typeface="Times New Roman"/>
                <a:sym typeface="Times New Roman"/>
              </a:rPr>
              <a:t>Silver, D., Lever, G., </a:t>
            </a:r>
            <a:r>
              <a:rPr lang="en-CA" sz="1200" dirty="0" err="1">
                <a:latin typeface="Times New Roman"/>
                <a:ea typeface="Times New Roman"/>
                <a:cs typeface="Times New Roman"/>
                <a:sym typeface="Times New Roman"/>
              </a:rPr>
              <a:t>Heess</a:t>
            </a:r>
            <a:r>
              <a:rPr lang="en-CA" sz="1200" dirty="0">
                <a:latin typeface="Times New Roman"/>
                <a:ea typeface="Times New Roman"/>
                <a:cs typeface="Times New Roman"/>
                <a:sym typeface="Times New Roman"/>
              </a:rPr>
              <a:t>, N., </a:t>
            </a:r>
            <a:r>
              <a:rPr lang="en-CA" sz="1200" dirty="0" err="1">
                <a:latin typeface="Times New Roman"/>
                <a:ea typeface="Times New Roman"/>
                <a:cs typeface="Times New Roman"/>
                <a:sym typeface="Times New Roman"/>
              </a:rPr>
              <a:t>Degris</a:t>
            </a:r>
            <a:r>
              <a:rPr lang="en-CA" sz="1200" dirty="0">
                <a:latin typeface="Times New Roman"/>
                <a:ea typeface="Times New Roman"/>
                <a:cs typeface="Times New Roman"/>
                <a:sym typeface="Times New Roman"/>
              </a:rPr>
              <a:t>, T., </a:t>
            </a:r>
            <a:r>
              <a:rPr lang="en-CA" sz="1200" dirty="0" err="1">
                <a:latin typeface="Times New Roman"/>
                <a:ea typeface="Times New Roman"/>
                <a:cs typeface="Times New Roman"/>
                <a:sym typeface="Times New Roman"/>
              </a:rPr>
              <a:t>Wierstra</a:t>
            </a:r>
            <a:r>
              <a:rPr lang="en-CA" sz="1200" dirty="0">
                <a:latin typeface="Times New Roman"/>
                <a:ea typeface="Times New Roman"/>
                <a:cs typeface="Times New Roman"/>
                <a:sym typeface="Times New Roman"/>
              </a:rPr>
              <a:t>, D., and </a:t>
            </a:r>
            <a:r>
              <a:rPr lang="en-CA" sz="1200" dirty="0" err="1">
                <a:latin typeface="Times New Roman"/>
                <a:ea typeface="Times New Roman"/>
                <a:cs typeface="Times New Roman"/>
                <a:sym typeface="Times New Roman"/>
              </a:rPr>
              <a:t>Riedmiller</a:t>
            </a:r>
            <a:r>
              <a:rPr lang="en-CA" sz="1200" dirty="0">
                <a:latin typeface="Times New Roman"/>
                <a:ea typeface="Times New Roman"/>
                <a:cs typeface="Times New Roman"/>
                <a:sym typeface="Times New Roman"/>
              </a:rPr>
              <a:t>, M. “Deterministic policy gradient algorithms.” In International Conference on Machine Learning, pp. 387–395, 2014.</a:t>
            </a:r>
            <a:endParaRPr lang="en-CA" sz="1200" dirty="0">
              <a:latin typeface="Times New Roman"/>
              <a:ea typeface="Times New Roman"/>
              <a:cs typeface="Times New Roman"/>
            </a:endParaRPr>
          </a:p>
          <a:p>
            <a:pPr marL="381000" lvl="0" indent="-381000" algn="just" rtl="0">
              <a:lnSpc>
                <a:spcPct val="90000"/>
              </a:lnSpc>
              <a:spcBef>
                <a:spcPts val="800"/>
              </a:spcBef>
              <a:spcAft>
                <a:spcPts val="0"/>
              </a:spcAft>
              <a:buClr>
                <a:srgbClr val="000000"/>
              </a:buClr>
              <a:buSzPts val="1800"/>
            </a:pPr>
            <a:r>
              <a:rPr lang="en-CA" sz="1200" b="0" i="0" dirty="0">
                <a:solidFill>
                  <a:srgbClr val="000000"/>
                </a:solidFill>
                <a:latin typeface="Times New Roman"/>
                <a:ea typeface="Times New Roman"/>
                <a:cs typeface="Times New Roman"/>
                <a:sym typeface="Times New Roman"/>
              </a:rPr>
              <a:t>R. S. Sutton and A. G. “</a:t>
            </a:r>
            <a:r>
              <a:rPr lang="en-CA" sz="1200" b="0" i="0" dirty="0" err="1">
                <a:solidFill>
                  <a:srgbClr val="000000"/>
                </a:solidFill>
                <a:latin typeface="Times New Roman"/>
                <a:ea typeface="Times New Roman"/>
                <a:cs typeface="Times New Roman"/>
                <a:sym typeface="Times New Roman"/>
              </a:rPr>
              <a:t>Barto</a:t>
            </a:r>
            <a:r>
              <a:rPr lang="en-CA" sz="1200" b="0" i="0" dirty="0">
                <a:solidFill>
                  <a:srgbClr val="000000"/>
                </a:solidFill>
                <a:latin typeface="Times New Roman"/>
                <a:ea typeface="Times New Roman"/>
                <a:cs typeface="Times New Roman"/>
                <a:sym typeface="Times New Roman"/>
              </a:rPr>
              <a:t>, </a:t>
            </a:r>
            <a:r>
              <a:rPr lang="en-CA" sz="1200" b="0" dirty="0">
                <a:solidFill>
                  <a:srgbClr val="000000"/>
                </a:solidFill>
                <a:latin typeface="Times New Roman"/>
                <a:ea typeface="Times New Roman"/>
                <a:cs typeface="Times New Roman"/>
                <a:sym typeface="Times New Roman"/>
              </a:rPr>
              <a:t>Reinforcement Learning: An Introduction</a:t>
            </a:r>
            <a:r>
              <a:rPr lang="en-CA" sz="1200" b="0" i="0" dirty="0">
                <a:solidFill>
                  <a:srgbClr val="000000"/>
                </a:solidFill>
                <a:latin typeface="Times New Roman"/>
                <a:ea typeface="Times New Roman"/>
                <a:cs typeface="Times New Roman"/>
                <a:sym typeface="Times New Roman"/>
              </a:rPr>
              <a:t>, Second.” The MIT Press, 2018 [Online]. Available: </a:t>
            </a:r>
            <a:r>
              <a:rPr lang="en-CA" sz="1200" b="0" i="0" u="sng" dirty="0">
                <a:solidFill>
                  <a:schemeClr val="hlink"/>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http://incompleteideas.net/book/the-book-2nd.html</a:t>
            </a:r>
            <a:endParaRPr lang="en-CA" sz="1200" b="0" i="0" u="sng" dirty="0">
              <a:solidFill>
                <a:schemeClr val="hlink"/>
              </a:solidFill>
              <a:latin typeface="Times New Roman"/>
              <a:ea typeface="Times New Roman"/>
              <a:cs typeface="Times New Roman"/>
              <a:sym typeface="Times New Roman"/>
            </a:endParaRPr>
          </a:p>
          <a:p>
            <a:pPr marL="381000" lvl="0" indent="-381000" algn="just" rtl="0">
              <a:lnSpc>
                <a:spcPct val="90000"/>
              </a:lnSpc>
              <a:spcBef>
                <a:spcPts val="800"/>
              </a:spcBef>
              <a:spcAft>
                <a:spcPts val="0"/>
              </a:spcAft>
              <a:buClr>
                <a:srgbClr val="000000"/>
              </a:buClr>
              <a:buSzPts val="1800"/>
            </a:pPr>
            <a:r>
              <a:rPr lang="en-CA" sz="1200" dirty="0">
                <a:solidFill>
                  <a:srgbClr val="000000"/>
                </a:solidFill>
                <a:ea typeface="Times New Roman"/>
              </a:rPr>
              <a:t>Tsou, C. X. (2021, August 18). </a:t>
            </a:r>
            <a:r>
              <a:rPr lang="en-CA" sz="1200" i="1" dirty="0">
                <a:solidFill>
                  <a:srgbClr val="000000"/>
                </a:solidFill>
                <a:ea typeface="Times New Roman"/>
              </a:rPr>
              <a:t>Actor-critic: Implementing actor-critic methods</a:t>
            </a:r>
            <a:r>
              <a:rPr lang="en-CA" sz="1200" dirty="0">
                <a:solidFill>
                  <a:srgbClr val="000000"/>
                </a:solidFill>
                <a:ea typeface="Times New Roman"/>
              </a:rPr>
              <a:t>. Medium. </a:t>
            </a:r>
            <a:r>
              <a:rPr lang="en-CA" sz="1200" dirty="0">
                <a:solidFill>
                  <a:srgbClr val="000000"/>
                </a:solidFill>
                <a:ea typeface="Times New Roman"/>
                <a:hlinkClick r:id="rId4"/>
              </a:rPr>
              <a:t>https://medium.com/geekculture/actor-critic-implementing-actor-critic-methods-82efb998c273</a:t>
            </a:r>
            <a:r>
              <a:rPr lang="en-CA" sz="1200" dirty="0">
                <a:solidFill>
                  <a:srgbClr val="000000"/>
                </a:solidFill>
                <a:ea typeface="Times New Roman"/>
              </a:rPr>
              <a:t> </a:t>
            </a:r>
            <a:endParaRPr lang="en-CA" sz="1200" u="sng" dirty="0">
              <a:solidFill>
                <a:schemeClr val="hlink"/>
              </a:solidFill>
              <a:latin typeface="Times New Roman" panose="02020603050405020304" pitchFamily="18" charset="0"/>
              <a:ea typeface="Times New Roman"/>
              <a:cs typeface="Times New Roman" panose="02020603050405020304" pitchFamily="18" charset="0"/>
            </a:endParaRPr>
          </a:p>
          <a:p>
            <a:pPr marL="381000" indent="-381000" algn="just">
              <a:buSzPts val="1800"/>
            </a:pPr>
            <a:r>
              <a:rPr lang="en-CA" sz="1200" dirty="0">
                <a:solidFill>
                  <a:srgbClr val="000000"/>
                </a:solidFill>
                <a:ea typeface="Times New Roman"/>
              </a:rPr>
              <a:t>YouTube. (2020, November 4). </a:t>
            </a:r>
            <a:r>
              <a:rPr lang="en-CA" sz="1200" i="1" dirty="0">
                <a:solidFill>
                  <a:srgbClr val="000000"/>
                </a:solidFill>
                <a:ea typeface="Times New Roman"/>
              </a:rPr>
              <a:t>Everything you need to know about deep deterministic policy gradients (DDPG) | </a:t>
            </a:r>
            <a:r>
              <a:rPr lang="en-CA" sz="1200" i="1" dirty="0" err="1">
                <a:solidFill>
                  <a:srgbClr val="000000"/>
                </a:solidFill>
                <a:ea typeface="Times New Roman"/>
              </a:rPr>
              <a:t>tensorflow</a:t>
            </a:r>
            <a:r>
              <a:rPr lang="en-CA" sz="1200" i="1" dirty="0">
                <a:solidFill>
                  <a:srgbClr val="000000"/>
                </a:solidFill>
                <a:ea typeface="Times New Roman"/>
              </a:rPr>
              <a:t> 2 tutorial</a:t>
            </a:r>
            <a:r>
              <a:rPr lang="en-CA" sz="1200" dirty="0">
                <a:solidFill>
                  <a:srgbClr val="000000"/>
                </a:solidFill>
                <a:ea typeface="Times New Roman"/>
              </a:rPr>
              <a:t>. YouTube. </a:t>
            </a:r>
            <a:r>
              <a:rPr lang="en-CA" sz="1200" dirty="0">
                <a:solidFill>
                  <a:srgbClr val="000000"/>
                </a:solidFill>
                <a:ea typeface="Times New Roman"/>
                <a:hlinkClick r:id="rId5"/>
              </a:rPr>
              <a:t>https://www.youtube.com/watch?v=4jh32CvwKYw</a:t>
            </a:r>
            <a:r>
              <a:rPr lang="en-CA" sz="1200" dirty="0">
                <a:solidFill>
                  <a:srgbClr val="000000"/>
                </a:solidFill>
                <a:ea typeface="Times New Roman"/>
              </a:rPr>
              <a:t> </a:t>
            </a:r>
          </a:p>
          <a:p>
            <a:pPr marL="381000" indent="-381000" algn="just">
              <a:buSzPts val="1800"/>
            </a:pPr>
            <a:r>
              <a:rPr lang="en-CA" sz="1200" dirty="0">
                <a:solidFill>
                  <a:srgbClr val="000000"/>
                </a:solidFill>
                <a:ea typeface="Times New Roman"/>
              </a:rPr>
              <a:t>Karunakaran, D. (2020, June 8). </a:t>
            </a:r>
            <a:r>
              <a:rPr lang="en-CA" sz="1200" i="1" dirty="0">
                <a:solidFill>
                  <a:srgbClr val="000000"/>
                </a:solidFill>
                <a:ea typeface="Times New Roman"/>
              </a:rPr>
              <a:t>Reinforce - a policy-gradient based reinforcement learning algorithm</a:t>
            </a:r>
            <a:r>
              <a:rPr lang="en-CA" sz="1200" dirty="0">
                <a:solidFill>
                  <a:srgbClr val="000000"/>
                </a:solidFill>
                <a:ea typeface="Times New Roman"/>
              </a:rPr>
              <a:t>. Medium. </a:t>
            </a:r>
            <a:r>
              <a:rPr lang="en-CA" sz="1200" dirty="0">
                <a:solidFill>
                  <a:srgbClr val="000000"/>
                </a:solidFill>
                <a:ea typeface="Times New Roman"/>
                <a:hlinkClick r:id="rId6"/>
              </a:rPr>
              <a:t>https://medium.com/intro-to-artificial-intelligence/reinforce-a-policy-gradient-based-reinforcement-learning-algorithm-84bde440c816#:~:text=Policy%20Gradient%20algorithm,free%20reinforcement%20learning(RL</a:t>
            </a:r>
            <a:r>
              <a:rPr lang="en-CA" sz="1200" dirty="0">
                <a:solidFill>
                  <a:srgbClr val="000000"/>
                </a:solidFill>
                <a:ea typeface="Times New Roman"/>
              </a:rPr>
              <a:t>). </a:t>
            </a:r>
          </a:p>
          <a:p>
            <a:pPr marL="381000" indent="-381000" algn="just">
              <a:buSzPts val="1800"/>
            </a:pPr>
            <a:r>
              <a:rPr lang="en-CA" sz="1200" dirty="0">
                <a:solidFill>
                  <a:srgbClr val="000000"/>
                </a:solidFill>
                <a:latin typeface="Times New Roman"/>
                <a:cs typeface="Times New Roman"/>
              </a:rPr>
              <a:t>Source: </a:t>
            </a:r>
            <a:r>
              <a:rPr lang="en-GB" sz="1200" dirty="0">
                <a:solidFill>
                  <a:srgbClr val="000000"/>
                </a:solidFill>
                <a:latin typeface="Times New Roman"/>
                <a:cs typeface="Times New Roman"/>
              </a:rPr>
              <a:t>D. Silver et al., "Deterministic policy gradient algorithms," in International Conference on Machine Learning, pp. 387-395, 2014.</a:t>
            </a:r>
          </a:p>
          <a:p>
            <a:pPr marL="381000" indent="-381000" algn="just">
              <a:buSzPts val="1800"/>
            </a:pPr>
            <a:endParaRPr lang="en-CA" sz="1200" dirty="0">
              <a:solidFill>
                <a:srgbClr val="000000"/>
              </a:solidFill>
              <a:ea typeface="Times New Roman"/>
            </a:endParaRPr>
          </a:p>
          <a:p>
            <a:pPr marL="381000" lvl="0" indent="-381000" algn="just">
              <a:lnSpc>
                <a:spcPct val="90000"/>
              </a:lnSpc>
              <a:spcBef>
                <a:spcPts val="800"/>
              </a:spcBef>
              <a:spcAft>
                <a:spcPts val="0"/>
              </a:spcAft>
              <a:buClr>
                <a:schemeClr val="dk1"/>
              </a:buClr>
              <a:buSzPts val="1800"/>
            </a:pPr>
            <a:endParaRPr lang="en-CA" sz="1200" dirty="0">
              <a:solidFill>
                <a:srgbClr val="000000"/>
              </a:solidFill>
              <a:ea typeface="Times New Roman"/>
            </a:endParaRPr>
          </a:p>
          <a:p>
            <a:pPr marL="381000" indent="-381000" algn="just">
              <a:buSzPts val="1800"/>
            </a:pPr>
            <a:endParaRPr lang="en-CA" sz="1200" dirty="0">
              <a:solidFill>
                <a:srgbClr val="000000"/>
              </a:solidFill>
              <a:ea typeface="Times New Roman"/>
            </a:endParaRPr>
          </a:p>
          <a:p>
            <a:pPr marL="381000" indent="-381000" algn="just">
              <a:buSzPts val="1800"/>
              <a:buAutoNum type="arabicPeriod"/>
            </a:pPr>
            <a:endParaRPr lang="en-CA" sz="1200" u="sng" dirty="0">
              <a:solidFill>
                <a:srgbClr val="0563C1"/>
              </a:solidFill>
              <a:latin typeface="Times New Roman" panose="02020603050405020304" pitchFamily="18" charset="0"/>
              <a:ea typeface="Times New Roman"/>
              <a:cs typeface="Times New Roman" panose="02020603050405020304" pitchFamily="18" charset="0"/>
            </a:endParaRPr>
          </a:p>
          <a:p>
            <a:pPr marL="381000" indent="-266700" algn="just">
              <a:buSzPts val="1800"/>
              <a:buNone/>
            </a:pPr>
            <a:endParaRPr lang="en-CA" sz="1200" dirty="0">
              <a:latin typeface="Times New Roman" panose="02020603050405020304" pitchFamily="18" charset="0"/>
              <a:ea typeface="Times New Roman"/>
              <a:cs typeface="Times New Roman" panose="02020603050405020304" pitchFamily="18" charset="0"/>
            </a:endParaRPr>
          </a:p>
        </p:txBody>
      </p:sp>
      <p:sp>
        <p:nvSpPr>
          <p:cNvPr id="3" name="Google Shape;182;p32">
            <a:extLst>
              <a:ext uri="{FF2B5EF4-FFF2-40B4-BE49-F238E27FC236}">
                <a16:creationId xmlns:a16="http://schemas.microsoft.com/office/drawing/2014/main" id="{6A35D1D8-602D-F575-C537-C0150E4E388F}"/>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35</a:t>
            </a:fld>
            <a:endParaRPr lang="en" sz="110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unny Business Illustration Cartoon Stickman Holding A Banner With Slogan  Thank You Vector Stock Illustration - Download Image Now - iStock">
            <a:extLst>
              <a:ext uri="{FF2B5EF4-FFF2-40B4-BE49-F238E27FC236}">
                <a16:creationId xmlns:a16="http://schemas.microsoft.com/office/drawing/2014/main" id="{866E7642-412B-596C-E49A-D9A5D6BEE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25" y="943208"/>
            <a:ext cx="4610100" cy="33909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7961C4E-CC94-E363-09E0-8522BB53DB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73892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7"/>
          <p:cNvSpPr txBox="1"/>
          <p:nvPr/>
        </p:nvSpPr>
        <p:spPr>
          <a:xfrm>
            <a:off x="922580" y="1567644"/>
            <a:ext cx="7432750" cy="200821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0" i="0" u="none" strike="noStrike" dirty="0">
                <a:solidFill>
                  <a:srgbClr val="111C24"/>
                </a:solidFill>
                <a:latin typeface="Times New Roman" panose="02020603050405020304" pitchFamily="18" charset="0"/>
                <a:ea typeface="Roboto"/>
                <a:cs typeface="Times New Roman" panose="02020603050405020304" pitchFamily="18" charset="0"/>
                <a:sym typeface="Roboto"/>
              </a:rPr>
              <a:t>Reinforcement Learning (RL) is the science of decision making. It is about learning the optimal behavior in an environment to obtain maximum reward. This optimal behavior is learned through interactions with the environment and observations of how it responds, similar to children exploring the world around them and learning the actions that help them achieve a goal.</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br>
              <a:rPr lang="en" sz="1800" dirty="0">
                <a:solidFill>
                  <a:schemeClr val="dk1"/>
                </a:solidFill>
                <a:latin typeface="Times New Roman" panose="02020603050405020304" pitchFamily="18" charset="0"/>
                <a:ea typeface="Calibri"/>
                <a:cs typeface="Times New Roman" panose="02020603050405020304" pitchFamily="18" charset="0"/>
                <a:sym typeface="Calibri"/>
              </a:rPr>
            </a:b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5" name="Google Shape;145;p27"/>
          <p:cNvSpPr txBox="1"/>
          <p:nvPr/>
        </p:nvSpPr>
        <p:spPr>
          <a:xfrm>
            <a:off x="544830" y="565934"/>
            <a:ext cx="7253478" cy="72184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 sz="2400" b="1" dirty="0">
                <a:solidFill>
                  <a:schemeClr val="dk1"/>
                </a:solidFill>
                <a:latin typeface="Times New Roman" panose="02020603050405020304" pitchFamily="18" charset="0"/>
                <a:ea typeface="Calibri"/>
                <a:cs typeface="Times New Roman" panose="02020603050405020304" pitchFamily="18" charset="0"/>
                <a:sym typeface="Calibri"/>
              </a:rPr>
              <a:t>What is Reinforcement Learning? </a:t>
            </a:r>
            <a:endParaRPr sz="2400" b="1" dirty="0">
              <a:latin typeface="Times New Roman" panose="02020603050405020304" pitchFamily="18" charset="0"/>
              <a:cs typeface="Times New Roman" panose="02020603050405020304" pitchFamily="18" charset="0"/>
            </a:endParaRPr>
          </a:p>
        </p:txBody>
      </p:sp>
      <p:sp>
        <p:nvSpPr>
          <p:cNvPr id="4" name="Google Shape;182;p32">
            <a:extLst>
              <a:ext uri="{FF2B5EF4-FFF2-40B4-BE49-F238E27FC236}">
                <a16:creationId xmlns:a16="http://schemas.microsoft.com/office/drawing/2014/main" id="{8BC8FC67-A82C-F75B-772A-CB711C11828E}"/>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4</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28"/>
          <p:cNvSpPr txBox="1"/>
          <p:nvPr/>
        </p:nvSpPr>
        <p:spPr>
          <a:xfrm>
            <a:off x="628650" y="273844"/>
            <a:ext cx="7253478" cy="86915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 sz="2400" b="1" dirty="0">
                <a:solidFill>
                  <a:schemeClr val="dk1"/>
                </a:solidFill>
                <a:latin typeface="Times New Roman" panose="02020603050405020304" pitchFamily="18" charset="0"/>
                <a:ea typeface="Calibri"/>
                <a:cs typeface="Times New Roman" panose="02020603050405020304" pitchFamily="18" charset="0"/>
                <a:sym typeface="Calibri"/>
              </a:rPr>
              <a:t>Reinforcement Learning Model</a:t>
            </a:r>
            <a:endParaRPr sz="2400" b="1" dirty="0">
              <a:latin typeface="Times New Roman" panose="02020603050405020304" pitchFamily="18" charset="0"/>
              <a:cs typeface="Times New Roman" panose="02020603050405020304" pitchFamily="18" charset="0"/>
            </a:endParaRPr>
          </a:p>
        </p:txBody>
      </p:sp>
      <p:pic>
        <p:nvPicPr>
          <p:cNvPr id="152" name="Google Shape;152;p28" descr="Reinforcement Learning 101. Learn the essentials of Reinforcement… | by  Shweta Bhatt | Towards Data Science"/>
          <p:cNvPicPr preferRelativeResize="0"/>
          <p:nvPr/>
        </p:nvPicPr>
        <p:blipFill rotWithShape="1">
          <a:blip r:embed="rId3">
            <a:alphaModFix/>
          </a:blip>
          <a:srcRect/>
          <a:stretch/>
        </p:blipFill>
        <p:spPr>
          <a:xfrm>
            <a:off x="1148032" y="1143000"/>
            <a:ext cx="6338618" cy="2443300"/>
          </a:xfrm>
          <a:prstGeom prst="rect">
            <a:avLst/>
          </a:prstGeom>
          <a:noFill/>
          <a:ln>
            <a:noFill/>
          </a:ln>
        </p:spPr>
      </p:pic>
      <p:sp>
        <p:nvSpPr>
          <p:cNvPr id="153" name="Google Shape;153;p28"/>
          <p:cNvSpPr txBox="1"/>
          <p:nvPr/>
        </p:nvSpPr>
        <p:spPr>
          <a:xfrm>
            <a:off x="3341118" y="4120249"/>
            <a:ext cx="2461763" cy="40777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u="sng" dirty="0">
                <a:solidFill>
                  <a:schemeClr val="hlink"/>
                </a:solidFill>
                <a:latin typeface="Times New Roman"/>
                <a:ea typeface="Calibri"/>
                <a:cs typeface="Calibri"/>
                <a:sym typeface="Calibri"/>
                <a:hlinkClick r:id="rId4">
                  <a:extLst>
                    <a:ext uri="{A12FA001-AC4F-418D-AE19-62706E023703}">
                      <ahyp:hlinkClr xmlns:ahyp="http://schemas.microsoft.com/office/drawing/2018/hyperlinkcolor" val="tx"/>
                    </a:ext>
                  </a:extLst>
                </a:hlinkClick>
              </a:rPr>
              <a:t>https://tinyurl.com/2m6tc392</a:t>
            </a:r>
            <a:endParaRPr lang="en-US" sz="1100">
              <a:solidFill>
                <a:schemeClr val="hlink"/>
              </a:solidFill>
              <a:latin typeface="Times New Roman"/>
              <a:ea typeface="Calibri"/>
              <a:cs typeface="Calibri"/>
            </a:endParaRPr>
          </a:p>
          <a:p>
            <a:pPr marL="0" marR="0" lvl="0" indent="0" algn="l" rtl="0">
              <a:spcBef>
                <a:spcPts val="0"/>
              </a:spcBef>
              <a:spcAft>
                <a:spcPts val="0"/>
              </a:spcAft>
              <a:buNone/>
            </a:pPr>
            <a:endParaRPr sz="1100" dirty="0">
              <a:solidFill>
                <a:schemeClr val="dk1"/>
              </a:solidFill>
              <a:latin typeface="Times New Roman"/>
              <a:ea typeface="Calibri"/>
              <a:cs typeface="Calibri"/>
            </a:endParaRPr>
          </a:p>
        </p:txBody>
      </p:sp>
      <p:sp>
        <p:nvSpPr>
          <p:cNvPr id="2" name="TextBox 1">
            <a:extLst>
              <a:ext uri="{FF2B5EF4-FFF2-40B4-BE49-F238E27FC236}">
                <a16:creationId xmlns:a16="http://schemas.microsoft.com/office/drawing/2014/main" id="{10C14C40-AE7C-0479-D13E-B18CD5BD0C09}"/>
              </a:ext>
            </a:extLst>
          </p:cNvPr>
          <p:cNvSpPr txBox="1"/>
          <p:nvPr/>
        </p:nvSpPr>
        <p:spPr>
          <a:xfrm>
            <a:off x="2447859" y="3738890"/>
            <a:ext cx="4248279" cy="261610"/>
          </a:xfrm>
          <a:prstGeom prst="rect">
            <a:avLst/>
          </a:prstGeom>
          <a:noFill/>
        </p:spPr>
        <p:txBody>
          <a:bodyPr wrap="none" rtlCol="0">
            <a:spAutoFit/>
          </a:bodyPr>
          <a:lstStyle/>
          <a:p>
            <a:r>
              <a:rPr lang="en-CA" sz="1100" dirty="0">
                <a:latin typeface="Times New Roman" panose="02020603050405020304" pitchFamily="18" charset="0"/>
                <a:cs typeface="Times New Roman" panose="02020603050405020304" pitchFamily="18" charset="0"/>
              </a:rPr>
              <a:t>Figure: The agent environment interaction in a Markov decision process</a:t>
            </a:r>
            <a:endParaRPr lang="en-GB" sz="1100" dirty="0">
              <a:latin typeface="Times New Roman" panose="02020603050405020304" pitchFamily="18" charset="0"/>
              <a:cs typeface="Times New Roman" panose="02020603050405020304" pitchFamily="18" charset="0"/>
            </a:endParaRPr>
          </a:p>
        </p:txBody>
      </p:sp>
      <p:sp>
        <p:nvSpPr>
          <p:cNvPr id="5" name="Google Shape;182;p32">
            <a:extLst>
              <a:ext uri="{FF2B5EF4-FFF2-40B4-BE49-F238E27FC236}">
                <a16:creationId xmlns:a16="http://schemas.microsoft.com/office/drawing/2014/main" id="{4ACB7BAE-7582-1503-C0DD-AE066F398B02}"/>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5</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barn(inVertical)">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500" fill="hold"/>
                                        <p:tgtEl>
                                          <p:spTgt spid="153"/>
                                        </p:tgtEl>
                                        <p:attrNameLst>
                                          <p:attrName>ppt_x</p:attrName>
                                        </p:attrNameLst>
                                      </p:cBhvr>
                                      <p:tavLst>
                                        <p:tav tm="0">
                                          <p:val>
                                            <p:strVal val="#ppt_x"/>
                                          </p:val>
                                        </p:tav>
                                        <p:tav tm="100000">
                                          <p:val>
                                            <p:strVal val="#ppt_x"/>
                                          </p:val>
                                        </p:tav>
                                      </p:tavLst>
                                    </p:anim>
                                    <p:anim calcmode="lin" valueType="num">
                                      <p:cBhvr additive="base">
                                        <p:cTn id="18"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14C25-94AF-E843-FB57-BB7120269A96}"/>
              </a:ext>
            </a:extLst>
          </p:cNvPr>
          <p:cNvSpPr txBox="1"/>
          <p:nvPr/>
        </p:nvSpPr>
        <p:spPr>
          <a:xfrm>
            <a:off x="719362" y="1375291"/>
            <a:ext cx="4572000" cy="1938992"/>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Delayed Reward</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Agent chooses training data</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Explore vs Exploit (Lifelong learning)</a:t>
            </a:r>
          </a:p>
          <a:p>
            <a:endParaRPr lang="en-US" sz="2000" dirty="0">
              <a:latin typeface="Times New Roman" panose="02020603050405020304" pitchFamily="18" charset="0"/>
              <a:cs typeface="Times New Roman" panose="02020603050405020304" pitchFamily="18" charset="0"/>
            </a:endParaRPr>
          </a:p>
        </p:txBody>
      </p:sp>
      <p:sp>
        <p:nvSpPr>
          <p:cNvPr id="4" name="Google Shape;145;p27">
            <a:extLst>
              <a:ext uri="{FF2B5EF4-FFF2-40B4-BE49-F238E27FC236}">
                <a16:creationId xmlns:a16="http://schemas.microsoft.com/office/drawing/2014/main" id="{4C955153-62CD-26BE-2D87-92F9C159F6BB}"/>
              </a:ext>
            </a:extLst>
          </p:cNvPr>
          <p:cNvSpPr txBox="1"/>
          <p:nvPr/>
        </p:nvSpPr>
        <p:spPr>
          <a:xfrm>
            <a:off x="615700" y="506135"/>
            <a:ext cx="7253478" cy="86915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 sz="2400" b="1" dirty="0">
                <a:solidFill>
                  <a:schemeClr val="dk1"/>
                </a:solidFill>
                <a:latin typeface="Times New Roman" panose="02020603050405020304" pitchFamily="18" charset="0"/>
                <a:ea typeface="Calibri"/>
                <a:cs typeface="Times New Roman" panose="02020603050405020304" pitchFamily="18" charset="0"/>
                <a:sym typeface="Calibri"/>
              </a:rPr>
              <a:t>How Reinforcement Learning is different </a:t>
            </a:r>
            <a:r>
              <a:rPr lang="en" sz="2400" dirty="0">
                <a:solidFill>
                  <a:schemeClr val="dk1"/>
                </a:solidFill>
                <a:latin typeface="Times New Roman" panose="02020603050405020304" pitchFamily="18" charset="0"/>
                <a:ea typeface="Calibri"/>
                <a:cs typeface="Times New Roman" panose="02020603050405020304" pitchFamily="18" charset="0"/>
                <a:sym typeface="Calibri"/>
              </a:rPr>
              <a:t>? </a:t>
            </a:r>
            <a:endParaRPr sz="2400" dirty="0">
              <a:latin typeface="Times New Roman" panose="02020603050405020304" pitchFamily="18" charset="0"/>
              <a:cs typeface="Times New Roman" panose="02020603050405020304" pitchFamily="18" charset="0"/>
            </a:endParaRPr>
          </a:p>
        </p:txBody>
      </p:sp>
      <p:sp>
        <p:nvSpPr>
          <p:cNvPr id="6" name="Google Shape;182;p32">
            <a:extLst>
              <a:ext uri="{FF2B5EF4-FFF2-40B4-BE49-F238E27FC236}">
                <a16:creationId xmlns:a16="http://schemas.microsoft.com/office/drawing/2014/main" id="{13D64086-A3F6-44CA-62F2-60666CB3B39F}"/>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6</a:t>
            </a:fld>
            <a:endParaRPr lang="en"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6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8187" y="281437"/>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2400" b="1" dirty="0">
                <a:latin typeface="Times New Roman" panose="02020603050405020304" pitchFamily="18" charset="0"/>
                <a:cs typeface="Times New Roman" panose="02020603050405020304" pitchFamily="18" charset="0"/>
              </a:rPr>
              <a:t>Reinforcement Learning Example</a:t>
            </a:r>
            <a:endParaRPr sz="2400" b="1" dirty="0">
              <a:latin typeface="Times New Roman" panose="02020603050405020304" pitchFamily="18" charset="0"/>
              <a:cs typeface="Times New Roman" panose="02020603050405020304" pitchFamily="18" charset="0"/>
            </a:endParaRPr>
          </a:p>
        </p:txBody>
      </p:sp>
      <p:sp>
        <p:nvSpPr>
          <p:cNvPr id="159" name="Google Shape;159;p29"/>
          <p:cNvSpPr txBox="1">
            <a:spLocks noGrp="1"/>
          </p:cNvSpPr>
          <p:nvPr>
            <p:ph type="body" idx="1"/>
          </p:nvPr>
        </p:nvSpPr>
        <p:spPr>
          <a:xfrm>
            <a:off x="319261" y="1406850"/>
            <a:ext cx="4559136" cy="2372670"/>
          </a:xfrm>
          <a:prstGeom prst="rect">
            <a:avLst/>
          </a:prstGeom>
          <a:noFill/>
          <a:ln>
            <a:noFill/>
          </a:ln>
        </p:spPr>
        <p:txBody>
          <a:bodyPr spcFirstLastPara="1" wrap="square" lIns="68575" tIns="34275" rIns="68575" bIns="34275" anchor="t" anchorCtr="0">
            <a:normAutofit/>
          </a:bodyPr>
          <a:lstStyle/>
          <a:p>
            <a:pPr marL="286385" indent="-285750" algn="just">
              <a:spcBef>
                <a:spcPts val="0"/>
              </a:spcBef>
              <a:buSzPct val="190909"/>
            </a:pPr>
            <a:endParaRPr lang="en" sz="1600" dirty="0">
              <a:latin typeface="Times New Roman"/>
              <a:ea typeface="Arial"/>
              <a:cs typeface="Times New Roman"/>
            </a:endParaRPr>
          </a:p>
          <a:p>
            <a:pPr marL="286385" indent="-285750" algn="just">
              <a:spcBef>
                <a:spcPts val="0"/>
              </a:spcBef>
            </a:pPr>
            <a:r>
              <a:rPr lang="en" sz="1600" dirty="0">
                <a:latin typeface="Times New Roman"/>
                <a:ea typeface="Arial"/>
                <a:cs typeface="Times New Roman"/>
                <a:sym typeface="Arial"/>
              </a:rPr>
              <a:t>In</a:t>
            </a:r>
            <a:r>
              <a:rPr lang="en" sz="1600" b="0" i="0" u="none" strike="noStrike" dirty="0">
                <a:latin typeface="Times New Roman"/>
                <a:ea typeface="Arial"/>
                <a:cs typeface="Times New Roman"/>
                <a:sym typeface="Arial"/>
              </a:rPr>
              <a:t> the realm of reinforcement learning, the goal is to train a dog (the agent) to perform tasks within a specified environment, encompassing both physical surroundings and the trainer.</a:t>
            </a:r>
          </a:p>
          <a:p>
            <a:pPr marL="635" indent="0" algn="just">
              <a:spcBef>
                <a:spcPts val="0"/>
              </a:spcBef>
              <a:buNone/>
            </a:pPr>
            <a:endParaRPr lang="en-US" sz="1600" dirty="0">
              <a:latin typeface="Times New Roman" panose="02020603050405020304" pitchFamily="18" charset="0"/>
              <a:ea typeface="Arial"/>
              <a:cs typeface="Times New Roman" panose="02020603050405020304" pitchFamily="18" charset="0"/>
            </a:endParaRPr>
          </a:p>
          <a:p>
            <a:pPr marL="286385" indent="-285750" algn="just">
              <a:spcBef>
                <a:spcPts val="0"/>
              </a:spcBef>
            </a:pPr>
            <a:r>
              <a:rPr lang="en" sz="1600" b="0" i="0" u="none" strike="noStrike" dirty="0">
                <a:latin typeface="Times New Roman"/>
                <a:ea typeface="Arial"/>
                <a:cs typeface="Times New Roman"/>
                <a:sym typeface="Arial"/>
              </a:rPr>
              <a:t>The ultimate objective is for the dog to develop an optimal policy, maximizing rewards like treats by consistently responding correctly to cues.</a:t>
            </a:r>
            <a:r>
              <a:rPr lang="en" sz="1600" dirty="0">
                <a:latin typeface="Times New Roman"/>
                <a:ea typeface="Arial"/>
                <a:cs typeface="Times New Roman"/>
                <a:sym typeface="Arial"/>
              </a:rPr>
              <a:t> </a:t>
            </a:r>
            <a:endParaRPr lang="en-US" sz="1600" dirty="0">
              <a:latin typeface="Times New Roman" panose="02020603050405020304" pitchFamily="18" charset="0"/>
              <a:cs typeface="Times New Roman" panose="02020603050405020304" pitchFamily="18" charset="0"/>
            </a:endParaRPr>
          </a:p>
        </p:txBody>
      </p:sp>
      <p:pic>
        <p:nvPicPr>
          <p:cNvPr id="161" name="Google Shape;161;p29" descr="What Is Reinforcement Learning? - MATLAB &amp; Simulink"/>
          <p:cNvPicPr preferRelativeResize="0"/>
          <p:nvPr/>
        </p:nvPicPr>
        <p:blipFill rotWithShape="1">
          <a:blip r:embed="rId3">
            <a:alphaModFix/>
          </a:blip>
          <a:srcRect l="12125" t="6723" r="3211"/>
          <a:stretch/>
        </p:blipFill>
        <p:spPr>
          <a:xfrm>
            <a:off x="4878397" y="1109894"/>
            <a:ext cx="3946342" cy="2445655"/>
          </a:xfrm>
          <a:prstGeom prst="rect">
            <a:avLst/>
          </a:prstGeom>
          <a:noFill/>
          <a:ln>
            <a:noFill/>
          </a:ln>
        </p:spPr>
      </p:pic>
      <p:sp>
        <p:nvSpPr>
          <p:cNvPr id="2" name="Google Shape;182;p32">
            <a:extLst>
              <a:ext uri="{FF2B5EF4-FFF2-40B4-BE49-F238E27FC236}">
                <a16:creationId xmlns:a16="http://schemas.microsoft.com/office/drawing/2014/main" id="{15CE97EB-1653-324D-526D-F3DEF234E84D}"/>
              </a:ext>
            </a:extLst>
          </p:cNvPr>
          <p:cNvSpPr txBox="1">
            <a:spLocks noGrp="1"/>
          </p:cNvSpPr>
          <p:nvPr>
            <p:ph type="sldNum" idx="12"/>
          </p:nvPr>
        </p:nvSpPr>
        <p:spPr>
          <a:xfrm>
            <a:off x="6147487" y="4696349"/>
            <a:ext cx="2057400" cy="273844"/>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7</a:t>
            </a:fld>
            <a:endParaRPr sz="11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6AD9CB-3452-6AC3-723D-3FA14D8C598C}"/>
              </a:ext>
            </a:extLst>
          </p:cNvPr>
          <p:cNvSpPr txBox="1"/>
          <p:nvPr/>
        </p:nvSpPr>
        <p:spPr>
          <a:xfrm>
            <a:off x="5710274" y="3556552"/>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4"/>
              </a:rPr>
              <a:t>https://tinyurl.com/mr3ryfy5</a:t>
            </a:r>
            <a:endParaRPr lang="en-US" sz="1100"/>
          </a:p>
          <a:p>
            <a:endParaRPr lang="en-US" dirty="0"/>
          </a:p>
        </p:txBody>
      </p:sp>
      <p:sp>
        <p:nvSpPr>
          <p:cNvPr id="5" name="Google Shape;182;p32">
            <a:extLst>
              <a:ext uri="{FF2B5EF4-FFF2-40B4-BE49-F238E27FC236}">
                <a16:creationId xmlns:a16="http://schemas.microsoft.com/office/drawing/2014/main" id="{A435090C-85D3-C3D6-C037-9852ABC6F6CD}"/>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7</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2400" b="1" dirty="0">
                <a:latin typeface="Times New Roman" panose="02020603050405020304" pitchFamily="18" charset="0"/>
                <a:cs typeface="Times New Roman" panose="02020603050405020304" pitchFamily="18" charset="0"/>
              </a:rPr>
              <a:t>Classification of Reinforcement Learning</a:t>
            </a:r>
            <a:endParaRPr sz="2400" b="1" dirty="0">
              <a:latin typeface="Times New Roman" panose="02020603050405020304" pitchFamily="18" charset="0"/>
              <a:cs typeface="Times New Roman" panose="02020603050405020304" pitchFamily="18" charset="0"/>
            </a:endParaRPr>
          </a:p>
        </p:txBody>
      </p:sp>
      <p:pic>
        <p:nvPicPr>
          <p:cNvPr id="168" name="Google Shape;168;p30" descr="Sticks And Carrots — An introduction to Reinforcement Learning for the  Average Machine Learning Joe | by Kae | Medium"/>
          <p:cNvPicPr preferRelativeResize="0">
            <a:picLocks noGrp="1"/>
          </p:cNvPicPr>
          <p:nvPr>
            <p:ph type="body" idx="1"/>
          </p:nvPr>
        </p:nvPicPr>
        <p:blipFill rotWithShape="1">
          <a:blip r:embed="rId3">
            <a:alphaModFix/>
          </a:blip>
          <a:srcRect l="158" t="2385" r="-158" b="3876"/>
          <a:stretch/>
        </p:blipFill>
        <p:spPr>
          <a:xfrm>
            <a:off x="2066925" y="1268016"/>
            <a:ext cx="4391025" cy="2678569"/>
          </a:xfrm>
          <a:prstGeom prst="rect">
            <a:avLst/>
          </a:prstGeom>
          <a:noFill/>
          <a:ln>
            <a:noFill/>
          </a:ln>
        </p:spPr>
      </p:pic>
      <p:sp>
        <p:nvSpPr>
          <p:cNvPr id="169" name="Google Shape;169;p30"/>
          <p:cNvSpPr txBox="1"/>
          <p:nvPr/>
        </p:nvSpPr>
        <p:spPr>
          <a:xfrm>
            <a:off x="3393225" y="4065776"/>
            <a:ext cx="2790537" cy="45394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u="sng" dirty="0">
                <a:solidFill>
                  <a:schemeClr val="hlink"/>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https://tinyurl.com/282fpnr2</a:t>
            </a:r>
            <a:endParaRPr lang="en-US" sz="1100" dirty="0">
              <a:solidFill>
                <a:schemeClr val="hlink"/>
              </a:solidFill>
              <a:latin typeface="Calibri"/>
              <a:ea typeface="Calibri"/>
              <a:cs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182;p32">
            <a:extLst>
              <a:ext uri="{FF2B5EF4-FFF2-40B4-BE49-F238E27FC236}">
                <a16:creationId xmlns:a16="http://schemas.microsoft.com/office/drawing/2014/main" id="{0942C393-B151-75AF-155D-7E53E127902F}"/>
              </a:ext>
            </a:extLst>
          </p:cNvPr>
          <p:cNvSpPr txBox="1">
            <a:spLocks noGrp="1"/>
          </p:cNvSpPr>
          <p:nvPr>
            <p:ph type="sldNum" idx="12"/>
          </p:nvPr>
        </p:nvSpPr>
        <p:spPr>
          <a:xfrm>
            <a:off x="6147486" y="4691544"/>
            <a:ext cx="2057400" cy="273844"/>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fld id="{00000000-1234-1234-1234-123412341234}" type="slidenum">
              <a:rPr lang="en" sz="1100">
                <a:latin typeface="Times New Roman" panose="02020603050405020304" pitchFamily="18" charset="0"/>
                <a:cs typeface="Times New Roman" panose="02020603050405020304" pitchFamily="18" charset="0"/>
              </a:rPr>
              <a:t>8</a:t>
            </a:fld>
            <a:endParaRPr sz="1100">
              <a:latin typeface="Times New Roman" panose="02020603050405020304" pitchFamily="18" charset="0"/>
              <a:cs typeface="Times New Roman" panose="02020603050405020304" pitchFamily="18" charset="0"/>
            </a:endParaRPr>
          </a:p>
        </p:txBody>
      </p:sp>
      <p:sp>
        <p:nvSpPr>
          <p:cNvPr id="4" name="Google Shape;182;p32">
            <a:extLst>
              <a:ext uri="{FF2B5EF4-FFF2-40B4-BE49-F238E27FC236}">
                <a16:creationId xmlns:a16="http://schemas.microsoft.com/office/drawing/2014/main" id="{4D60EC51-57C5-283D-21F5-0A77BBDBA43A}"/>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8</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CA" sz="2400" b="1" dirty="0">
                <a:latin typeface="Times New Roman" panose="02020603050405020304" pitchFamily="18" charset="0"/>
                <a:cs typeface="Times New Roman" panose="02020603050405020304" pitchFamily="18" charset="0"/>
              </a:rPr>
              <a:t>Model based and Model-free</a:t>
            </a:r>
            <a:endParaRPr sz="2400" b="1" dirty="0">
              <a:latin typeface="Times New Roman" panose="02020603050405020304" pitchFamily="18" charset="0"/>
              <a:cs typeface="Times New Roman" panose="02020603050405020304" pitchFamily="18" charset="0"/>
            </a:endParaRPr>
          </a:p>
        </p:txBody>
      </p:sp>
      <p:sp>
        <p:nvSpPr>
          <p:cNvPr id="175" name="Google Shape;175;p31"/>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 sz="1800" b="1" dirty="0">
                <a:latin typeface="Times New Roman" panose="02020603050405020304" pitchFamily="18" charset="0"/>
                <a:ea typeface="Arial"/>
                <a:cs typeface="Times New Roman" panose="02020603050405020304" pitchFamily="18" charset="0"/>
                <a:sym typeface="Arial"/>
              </a:rPr>
              <a:t>Model-based</a:t>
            </a:r>
            <a:r>
              <a:rPr lang="en" sz="1800" dirty="0">
                <a:latin typeface="Times New Roman" panose="02020603050405020304" pitchFamily="18" charset="0"/>
                <a:ea typeface="Arial"/>
                <a:cs typeface="Times New Roman" panose="02020603050405020304" pitchFamily="18" charset="0"/>
                <a:sym typeface="Arial"/>
              </a:rPr>
              <a:t>, as it sounds, has an agent trying to understand its environment and creating a model for it based on its interactions with this environment. In such a system, preferences take priority over the consequences of the actions i.e. the greedy agent will always try to perform an action that will get the maximum reward irrespective of what that action may cause.</a:t>
            </a:r>
            <a:endParaRPr lang="en-US" sz="1800" dirty="0">
              <a:latin typeface="Times New Roman" panose="02020603050405020304" pitchFamily="18" charset="0"/>
              <a:ea typeface="Arial"/>
              <a:cs typeface="Times New Roman" panose="02020603050405020304" pitchFamily="18" charset="0"/>
            </a:endParaRPr>
          </a:p>
          <a:p>
            <a:pPr marL="0" lvl="0" indent="0" algn="just" rtl="0">
              <a:lnSpc>
                <a:spcPct val="115000"/>
              </a:lnSpc>
              <a:spcBef>
                <a:spcPts val="1500"/>
              </a:spcBef>
              <a:spcAft>
                <a:spcPts val="0"/>
              </a:spcAft>
              <a:buClr>
                <a:schemeClr val="dk1"/>
              </a:buClr>
              <a:buSzPts val="1100"/>
              <a:buFont typeface="Arial"/>
              <a:buNone/>
            </a:pPr>
            <a:r>
              <a:rPr lang="en" sz="1800" b="1" dirty="0">
                <a:latin typeface="Times New Roman" panose="02020603050405020304" pitchFamily="18" charset="0"/>
                <a:ea typeface="Arial"/>
                <a:cs typeface="Times New Roman" panose="02020603050405020304" pitchFamily="18" charset="0"/>
                <a:sym typeface="Arial"/>
              </a:rPr>
              <a:t>Model-free algorithms</a:t>
            </a:r>
            <a:r>
              <a:rPr lang="en" sz="1800" dirty="0">
                <a:latin typeface="Times New Roman" panose="02020603050405020304" pitchFamily="18" charset="0"/>
                <a:ea typeface="Arial"/>
                <a:cs typeface="Times New Roman" panose="02020603050405020304" pitchFamily="18" charset="0"/>
                <a:sym typeface="Arial"/>
              </a:rPr>
              <a:t> seek to learn the consequences of their actions through experience via algorithms such as Policy Gradient, Q-Learning, etc. In other words, such an algorithm will carry out an action multiple times and will adjust the policy (the strategy behind its actions) for optimal rewards, based on the outcomes.</a:t>
            </a:r>
            <a:endParaRPr sz="1800" dirty="0">
              <a:latin typeface="Times New Roman" panose="02020603050405020304" pitchFamily="18" charset="0"/>
              <a:ea typeface="Arial"/>
              <a:cs typeface="Times New Roman" panose="02020603050405020304" pitchFamily="18" charset="0"/>
            </a:endParaRPr>
          </a:p>
          <a:p>
            <a:pPr marL="0" lvl="0" indent="0" algn="just" rtl="0">
              <a:spcBef>
                <a:spcPts val="1500"/>
              </a:spcBef>
              <a:spcAft>
                <a:spcPts val="0"/>
              </a:spcAft>
              <a:buNone/>
            </a:pPr>
            <a:endParaRPr sz="3200" dirty="0">
              <a:latin typeface="Times New Roman" panose="02020603050405020304" pitchFamily="18" charset="0"/>
              <a:cs typeface="Times New Roman" panose="02020603050405020304" pitchFamily="18" charset="0"/>
            </a:endParaRPr>
          </a:p>
        </p:txBody>
      </p:sp>
      <p:sp>
        <p:nvSpPr>
          <p:cNvPr id="4" name="Google Shape;182;p32">
            <a:extLst>
              <a:ext uri="{FF2B5EF4-FFF2-40B4-BE49-F238E27FC236}">
                <a16:creationId xmlns:a16="http://schemas.microsoft.com/office/drawing/2014/main" id="{55540F20-937E-99D5-00A5-259EE3C91CA9}"/>
              </a:ext>
            </a:extLst>
          </p:cNvPr>
          <p:cNvSpPr txBox="1">
            <a:spLocks/>
          </p:cNvSpPr>
          <p:nvPr/>
        </p:nvSpPr>
        <p:spPr>
          <a:xfrm>
            <a:off x="120067" y="4696349"/>
            <a:ext cx="2057400" cy="27384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1"/>
                </a:solidFill>
                <a:latin typeface="Calibri"/>
                <a:ea typeface="Calibri"/>
                <a:cs typeface="Calibri"/>
                <a:sym typeface="Calibri"/>
              </a:defRPr>
            </a:lvl9pPr>
          </a:lstStyle>
          <a:p>
            <a:fld id="{00000000-1234-1234-1234-123412341234}" type="slidenum">
              <a:rPr lang="en" sz="1100" smtClean="0">
                <a:latin typeface="Times New Roman" panose="02020603050405020304" pitchFamily="18" charset="0"/>
                <a:cs typeface="Times New Roman" panose="02020603050405020304" pitchFamily="18" charset="0"/>
              </a:rPr>
              <a:pPr/>
              <a:t>9</a:t>
            </a:fld>
            <a:endParaRPr lang="en" sz="11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5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500"/>
                                        <p:tgtEl>
                                          <p:spTgt spid="1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build="p"/>
    </p:bldLst>
  </p:timing>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ed81df-1d61-4562-a2b3-e362778ddb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24BB35A117E94A8F78F6CC75C43BF6" ma:contentTypeVersion="13" ma:contentTypeDescription="Create a new document." ma:contentTypeScope="" ma:versionID="efc13ec5d00f90d2e1fddc8dd80916bf">
  <xsd:schema xmlns:xsd="http://www.w3.org/2001/XMLSchema" xmlns:xs="http://www.w3.org/2001/XMLSchema" xmlns:p="http://schemas.microsoft.com/office/2006/metadata/properties" xmlns:ns3="91ed81df-1d61-4562-a2b3-e362778ddbcc" xmlns:ns4="a0d70713-2c03-43cc-bba9-63d6bb9a2e7c" targetNamespace="http://schemas.microsoft.com/office/2006/metadata/properties" ma:root="true" ma:fieldsID="82f9ad093ae4cf7b4ca99c4d2efbc5cf" ns3:_="" ns4:_="">
    <xsd:import namespace="91ed81df-1d61-4562-a2b3-e362778ddbcc"/>
    <xsd:import namespace="a0d70713-2c03-43cc-bba9-63d6bb9a2e7c"/>
    <xsd:element name="properties">
      <xsd:complexType>
        <xsd:sequence>
          <xsd:element name="documentManagement">
            <xsd:complexType>
              <xsd:all>
                <xsd:element ref="ns3:MediaServiceMetadata" minOccurs="0"/>
                <xsd:element ref="ns3:MediaServiceFastMetadata" minOccurs="0"/>
                <xsd:element ref="ns3:_activity"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bjectDetectorVersion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ed81df-1d61-4562-a2b3-e362778dd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d70713-2c03-43cc-bba9-63d6bb9a2e7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A968C6-B117-4E34-A4B9-027BDA86DAEB}">
  <ds:schemaRefs>
    <ds:schemaRef ds:uri="http://schemas.microsoft.com/sharepoint/v3/contenttype/forms"/>
  </ds:schemaRefs>
</ds:datastoreItem>
</file>

<file path=customXml/itemProps2.xml><?xml version="1.0" encoding="utf-8"?>
<ds:datastoreItem xmlns:ds="http://schemas.openxmlformats.org/officeDocument/2006/customXml" ds:itemID="{BE0D53E7-ED98-4C6A-9735-24543C4E9DED}">
  <ds:schemaRefs>
    <ds:schemaRef ds:uri="http://www.w3.org/XML/1998/namespace"/>
    <ds:schemaRef ds:uri="http://purl.org/dc/elements/1.1/"/>
    <ds:schemaRef ds:uri="http://schemas.microsoft.com/office/2006/documentManagement/types"/>
    <ds:schemaRef ds:uri="http://schemas.microsoft.com/office/2006/metadata/properties"/>
    <ds:schemaRef ds:uri="http://purl.org/dc/dcmitype/"/>
    <ds:schemaRef ds:uri="http://purl.org/dc/terms/"/>
    <ds:schemaRef ds:uri="91ed81df-1d61-4562-a2b3-e362778ddbcc"/>
    <ds:schemaRef ds:uri="http://schemas.microsoft.com/office/infopath/2007/PartnerControls"/>
    <ds:schemaRef ds:uri="http://schemas.openxmlformats.org/package/2006/metadata/core-properties"/>
    <ds:schemaRef ds:uri="a0d70713-2c03-43cc-bba9-63d6bb9a2e7c"/>
  </ds:schemaRefs>
</ds:datastoreItem>
</file>

<file path=customXml/itemProps3.xml><?xml version="1.0" encoding="utf-8"?>
<ds:datastoreItem xmlns:ds="http://schemas.openxmlformats.org/officeDocument/2006/customXml" ds:itemID="{E530FEE1-C48F-4BC9-8A05-C5EAB13419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ed81df-1d61-4562-a2b3-e362778ddbcc"/>
    <ds:schemaRef ds:uri="a0d70713-2c03-43cc-bba9-63d6bb9a2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166</TotalTime>
  <Words>2330</Words>
  <Application>Microsoft Office PowerPoint</Application>
  <PresentationFormat>On-screen Show (16:9)</PresentationFormat>
  <Paragraphs>283</Paragraphs>
  <Slides>36</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Arial,Sans-Serif</vt:lpstr>
      <vt:lpstr>Arial</vt:lpstr>
      <vt:lpstr>Wingdings</vt:lpstr>
      <vt:lpstr>Times New Roman</vt:lpstr>
      <vt:lpstr>Cambria Math</vt:lpstr>
      <vt:lpstr>1_Office Theme</vt:lpstr>
      <vt:lpstr>Reinforcement Learning:  Policy Gradient methods</vt:lpstr>
      <vt:lpstr>Agenda</vt:lpstr>
      <vt:lpstr>Comparing Supervised, Unsupervised and Reinforcement Learning</vt:lpstr>
      <vt:lpstr>PowerPoint Presentation</vt:lpstr>
      <vt:lpstr>PowerPoint Presentation</vt:lpstr>
      <vt:lpstr>PowerPoint Presentation</vt:lpstr>
      <vt:lpstr>Reinforcement Learning Example</vt:lpstr>
      <vt:lpstr>Classification of Reinforcement Learning</vt:lpstr>
      <vt:lpstr>Model based and Model-free</vt:lpstr>
      <vt:lpstr>Markov Decision Processes</vt:lpstr>
      <vt:lpstr>Mathematical expression </vt:lpstr>
      <vt:lpstr>Markov Decision Explained</vt:lpstr>
      <vt:lpstr>Robotics and Locomotion</vt:lpstr>
      <vt:lpstr>Why Policy Gradient?</vt:lpstr>
      <vt:lpstr>REINFORCE Algorithm</vt:lpstr>
      <vt:lpstr>PowerPoint Presentation</vt:lpstr>
      <vt:lpstr>Example of REINFORCE algorithm</vt:lpstr>
      <vt:lpstr>Actor-Critic Method in Reinforcement Learning</vt:lpstr>
      <vt:lpstr>Actor-Critic Method in Reinforcement Learning</vt:lpstr>
      <vt:lpstr>Actor Critic Algorithm</vt:lpstr>
      <vt:lpstr>Why Actor Critic and Not REINFORCE??</vt:lpstr>
      <vt:lpstr>Actor-Critic Methods</vt:lpstr>
      <vt:lpstr>PowerPoint Presentation</vt:lpstr>
      <vt:lpstr>Policy Gradient</vt:lpstr>
      <vt:lpstr>Deep Deterministic policy gradient (DDPG)</vt:lpstr>
      <vt:lpstr>Applications</vt:lpstr>
      <vt:lpstr>DDPG Architecture</vt:lpstr>
      <vt:lpstr>Main and Target Networks</vt:lpstr>
      <vt:lpstr>Main and Target Networks (Contd.)</vt:lpstr>
      <vt:lpstr>Terms</vt:lpstr>
      <vt:lpstr>DDPG Algorithm</vt:lpstr>
      <vt:lpstr>OpenAI Gym Documentation</vt:lpstr>
      <vt:lpstr>Example:</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Policy Gradient methods</dc:title>
  <dc:creator>SHANTAN HASTALPURAM</dc:creator>
  <cp:lastModifiedBy>Lahiri Kanipakam</cp:lastModifiedBy>
  <cp:revision>158</cp:revision>
  <dcterms:modified xsi:type="dcterms:W3CDTF">2023-11-18T19:05:37Z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0x0101000624BB35A117E94A8F78F6CC75C43BF6</vt:lpwstr>
  </property>
</Properties>
</file>